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900" r:id="rId1"/>
  </p:sldMasterIdLst>
  <p:notesMasterIdLst>
    <p:notesMasterId r:id="rId10"/>
  </p:notesMasterIdLst>
  <p:sldIdLst>
    <p:sldId id="256" r:id="rId2"/>
    <p:sldId id="259" r:id="rId3"/>
    <p:sldId id="260" r:id="rId4"/>
    <p:sldId id="262" r:id="rId5"/>
    <p:sldId id="263" r:id="rId6"/>
    <p:sldId id="261" r:id="rId7"/>
    <p:sldId id="266" r:id="rId8"/>
    <p:sldId id="267" r:id="rId9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C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291" autoAdjust="0"/>
  </p:normalViewPr>
  <p:slideViewPr>
    <p:cSldViewPr>
      <p:cViewPr varScale="1">
        <p:scale>
          <a:sx n="108" d="100"/>
          <a:sy n="108" d="100"/>
        </p:scale>
        <p:origin x="23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971E2-D21A-4D9B-9481-97E38795D528}" type="datetimeFigureOut">
              <a:rPr lang="fr-CA" smtClean="0"/>
              <a:t>2023-10-05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D2A04-6A0F-4615-9FF8-5436BCE66F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94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D2A04-6A0F-4615-9FF8-5436BCE66FCD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7961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D2A04-6A0F-4615-9FF8-5436BCE66FCD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884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7C84-6CE4-40B1-B05D-30E5F6A56E51}" type="datetimeFigureOut">
              <a:rPr lang="fr-CA" smtClean="0"/>
              <a:t>2023-10-05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7A21-1B9F-45ED-B3C4-EB3340AE39A1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7C84-6CE4-40B1-B05D-30E5F6A56E51}" type="datetimeFigureOut">
              <a:rPr lang="fr-CA" smtClean="0"/>
              <a:t>2023-10-05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7A21-1B9F-45ED-B3C4-EB3340AE39A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7C84-6CE4-40B1-B05D-30E5F6A56E51}" type="datetimeFigureOut">
              <a:rPr lang="fr-CA" smtClean="0"/>
              <a:t>2023-10-05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7A21-1B9F-45ED-B3C4-EB3340AE39A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7C84-6CE4-40B1-B05D-30E5F6A56E51}" type="datetimeFigureOut">
              <a:rPr lang="fr-CA" smtClean="0"/>
              <a:t>2023-10-05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7A21-1B9F-45ED-B3C4-EB3340AE39A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7C84-6CE4-40B1-B05D-30E5F6A56E51}" type="datetimeFigureOut">
              <a:rPr lang="fr-CA" smtClean="0"/>
              <a:t>2023-10-05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7A21-1B9F-45ED-B3C4-EB3340AE39A1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7C84-6CE4-40B1-B05D-30E5F6A56E51}" type="datetimeFigureOut">
              <a:rPr lang="fr-CA" smtClean="0"/>
              <a:t>2023-10-05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7A21-1B9F-45ED-B3C4-EB3340AE39A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7C84-6CE4-40B1-B05D-30E5F6A56E51}" type="datetimeFigureOut">
              <a:rPr lang="fr-CA" smtClean="0"/>
              <a:t>2023-10-05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7A21-1B9F-45ED-B3C4-EB3340AE39A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7C84-6CE4-40B1-B05D-30E5F6A56E51}" type="datetimeFigureOut">
              <a:rPr lang="fr-CA" smtClean="0"/>
              <a:t>2023-10-05</a:t>
            </a:fld>
            <a:endParaRPr lang="fr-CA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DE7A21-1B9F-45ED-B3C4-EB3340AE39A1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7C84-6CE4-40B1-B05D-30E5F6A56E51}" type="datetimeFigureOut">
              <a:rPr lang="fr-CA" smtClean="0"/>
              <a:t>2023-10-05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7A21-1B9F-45ED-B3C4-EB3340AE39A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7C84-6CE4-40B1-B05D-30E5F6A56E51}" type="datetimeFigureOut">
              <a:rPr lang="fr-CA" smtClean="0"/>
              <a:t>2023-10-05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6DE7A21-1B9F-45ED-B3C4-EB3340AE39A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8077C84-6CE4-40B1-B05D-30E5F6A56E51}" type="datetimeFigureOut">
              <a:rPr lang="fr-CA" smtClean="0"/>
              <a:t>2023-10-05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7A21-1B9F-45ED-B3C4-EB3340AE39A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8077C84-6CE4-40B1-B05D-30E5F6A56E51}" type="datetimeFigureOut">
              <a:rPr lang="fr-CA" smtClean="0"/>
              <a:t>2023-10-05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DE7A21-1B9F-45ED-B3C4-EB3340AE39A1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539552" y="4365104"/>
            <a:ext cx="7992888" cy="864096"/>
          </a:xfrm>
          <a:solidFill>
            <a:srgbClr val="990000"/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r-CA" sz="4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Programmes DE CONCENTRATION</a:t>
            </a:r>
            <a:br>
              <a:rPr lang="fr-CA" sz="3600" b="0" dirty="0">
                <a:solidFill>
                  <a:srgbClr val="D6C22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fr-CA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fr-CA" sz="3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regs Other Hand" pitchFamily="2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23528" y="1484784"/>
            <a:ext cx="8136904" cy="2160240"/>
          </a:xfrm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fr-CA" sz="4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Heavy" panose="020B0903020102020204" pitchFamily="34" charset="0"/>
              </a:rPr>
              <a:t>Document d’informations</a:t>
            </a:r>
          </a:p>
          <a:p>
            <a:pPr algn="ctr">
              <a:defRPr/>
            </a:pPr>
            <a:r>
              <a:rPr lang="fr-CA" sz="4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Heavy" panose="020B0903020102020204" pitchFamily="34" charset="0"/>
              </a:rPr>
              <a:t>Octobre 2023</a:t>
            </a:r>
            <a:endParaRPr lang="fr-CA" sz="44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Heavy" panose="020B09030201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318403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07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23528" y="692696"/>
            <a:ext cx="7680960" cy="752128"/>
          </a:xfrm>
        </p:spPr>
        <p:txBody>
          <a:bodyPr>
            <a:normAutofit fontScale="90000"/>
          </a:bodyPr>
          <a:lstStyle/>
          <a:p>
            <a:r>
              <a:rPr lang="fr-CA" sz="3600"/>
              <a:t>Grille-matières</a:t>
            </a:r>
            <a:br>
              <a:rPr lang="fr-CA" sz="3600" dirty="0"/>
            </a:br>
            <a:endParaRPr lang="fr-CA" sz="3600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73431556"/>
              </p:ext>
            </p:extLst>
          </p:nvPr>
        </p:nvGraphicFramePr>
        <p:xfrm>
          <a:off x="457200" y="1196753"/>
          <a:ext cx="8229599" cy="4812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9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4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3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340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MATIÈRE</a:t>
                      </a:r>
                      <a:endParaRPr lang="fr-CA" sz="1200" dirty="0">
                        <a:effectLst/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Programme régulier</a:t>
                      </a:r>
                      <a:endParaRPr lang="fr-CA" sz="1200" dirty="0">
                        <a:effectLst/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Programmes de concentration</a:t>
                      </a:r>
                      <a:endParaRPr lang="fr-CA" sz="1200" dirty="0">
                        <a:effectLst/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729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Arts </a:t>
                      </a:r>
                      <a:r>
                        <a:rPr lang="fr-CA" sz="1200" dirty="0" err="1">
                          <a:effectLst/>
                        </a:rPr>
                        <a:t>plast</a:t>
                      </a:r>
                      <a:r>
                        <a:rPr lang="fr-CA" sz="1200" dirty="0">
                          <a:effectLst/>
                        </a:rPr>
                        <a:t>. Art </a:t>
                      </a:r>
                      <a:r>
                        <a:rPr lang="fr-CA" sz="1200" dirty="0" err="1">
                          <a:effectLst/>
                        </a:rPr>
                        <a:t>dram</a:t>
                      </a:r>
                      <a:r>
                        <a:rPr lang="fr-CA" sz="1200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Danse Musique</a:t>
                      </a:r>
                      <a:endParaRPr lang="fr-CA" sz="1200" dirty="0">
                        <a:effectLst/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 err="1">
                          <a:effectLst/>
                        </a:rPr>
                        <a:t>Sc.Math</a:t>
                      </a:r>
                      <a:r>
                        <a:rPr lang="fr-CA" sz="1200" dirty="0">
                          <a:effectLst/>
                        </a:rPr>
                        <a:t> </a:t>
                      </a:r>
                      <a:r>
                        <a:rPr lang="fr-CA" sz="1200" dirty="0" err="1">
                          <a:effectLst/>
                        </a:rPr>
                        <a:t>Act</a:t>
                      </a:r>
                      <a:r>
                        <a:rPr lang="fr-CA" sz="1200" dirty="0">
                          <a:effectLst/>
                        </a:rPr>
                        <a:t>. Sport.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basketball</a:t>
                      </a:r>
                      <a:endParaRPr lang="fr-CA" sz="1200" dirty="0">
                        <a:effectLst/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Français</a:t>
                      </a:r>
                      <a:endParaRPr lang="fr-CA" sz="1200" dirty="0">
                        <a:effectLst/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Mathématique</a:t>
                      </a:r>
                      <a:endParaRPr lang="fr-CA" sz="1200" dirty="0">
                        <a:effectLst/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Anglais</a:t>
                      </a:r>
                      <a:endParaRPr lang="fr-CA" sz="1200" dirty="0">
                        <a:effectLst/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Éthique et culture</a:t>
                      </a:r>
                      <a:endParaRPr lang="fr-CA" sz="1200" dirty="0">
                        <a:effectLst/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CA" sz="120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Éducation physique et à la santé</a:t>
                      </a:r>
                      <a:endParaRPr lang="fr-CA" sz="1200" dirty="0">
                        <a:effectLst/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Sciences et technologie</a:t>
                      </a:r>
                      <a:endParaRPr lang="fr-CA" sz="1200" dirty="0">
                        <a:effectLst/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fr-CA" sz="120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Géographie</a:t>
                      </a:r>
                      <a:endParaRPr lang="fr-CA" sz="1200" dirty="0">
                        <a:effectLst/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fr-CA" sz="120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Histoire et éducation à la citoyenneté</a:t>
                      </a:r>
                      <a:endParaRPr lang="fr-CA" sz="1200" dirty="0">
                        <a:effectLst/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fr-CA" sz="120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Arts plastiques ou musique</a:t>
                      </a:r>
                      <a:endParaRPr lang="fr-CA" sz="1200" dirty="0">
                        <a:effectLst/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fr-CA" sz="120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fr-CA" sz="120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2 en musique ou 2 en arts plastiques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Concentration</a:t>
                      </a:r>
                      <a:endParaRPr lang="fr-CA" sz="1200" dirty="0">
                        <a:effectLst/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fr-CA" sz="120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fr-CA" sz="120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TOTAL</a:t>
                      </a:r>
                      <a:endParaRPr lang="fr-CA" sz="1200" dirty="0">
                        <a:effectLst/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fr-CA" sz="120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fr-CA" sz="120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fr-CA" sz="1200" dirty="0">
                        <a:effectLst/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920" marR="6792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063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6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57200" y="5929202"/>
            <a:ext cx="7680960" cy="5760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67500" lnSpcReduction="2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endParaRPr lang="fr-CA" sz="2400" dirty="0"/>
          </a:p>
          <a:p>
            <a:r>
              <a:rPr lang="fr-CA" sz="2400" dirty="0"/>
              <a:t>4 périodes de 75 minutes / jour</a:t>
            </a:r>
          </a:p>
        </p:txBody>
      </p:sp>
    </p:spTree>
    <p:extLst>
      <p:ext uri="{BB962C8B-B14F-4D97-AF65-F5344CB8AC3E}">
        <p14:creationId xmlns:p14="http://schemas.microsoft.com/office/powerpoint/2010/main" val="277453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764704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fr-CA" b="1" dirty="0">
                <a:solidFill>
                  <a:srgbClr val="D6C22A"/>
                </a:solidFill>
              </a:rPr>
              <a:t>CONDITIONS D’ADMISSION</a:t>
            </a:r>
            <a:endParaRPr lang="fr-CA" dirty="0">
              <a:solidFill>
                <a:srgbClr val="D6C22A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2492896"/>
            <a:ext cx="8229600" cy="2592287"/>
          </a:xfrm>
          <a:noFill/>
        </p:spPr>
        <p:txBody>
          <a:bodyPr>
            <a:normAutofit/>
          </a:bodyPr>
          <a:lstStyle/>
          <a:p>
            <a:r>
              <a:rPr lang="fr-CA" sz="2000" dirty="0">
                <a:solidFill>
                  <a:srgbClr val="D6C22A"/>
                </a:solidFill>
              </a:rPr>
              <a:t>L’élève doit :</a:t>
            </a:r>
          </a:p>
          <a:p>
            <a:pPr lvl="1">
              <a:buClr>
                <a:schemeClr val="tx1"/>
              </a:buClr>
            </a:pPr>
            <a:r>
              <a:rPr lang="fr-CA" sz="2000" dirty="0">
                <a:solidFill>
                  <a:srgbClr val="D6C22A"/>
                </a:solidFill>
              </a:rPr>
              <a:t>Être du territoire du Centre de services scolaire des Draveurs.</a:t>
            </a:r>
          </a:p>
          <a:p>
            <a:pPr lvl="1">
              <a:buClr>
                <a:schemeClr val="tx1"/>
              </a:buClr>
            </a:pPr>
            <a:r>
              <a:rPr lang="fr-CA" sz="2000" dirty="0">
                <a:solidFill>
                  <a:srgbClr val="D6C22A"/>
                </a:solidFill>
              </a:rPr>
              <a:t>Avoir terminé et réussi sa 2</a:t>
            </a:r>
            <a:r>
              <a:rPr lang="fr-CA" sz="2000" baseline="30000" dirty="0">
                <a:solidFill>
                  <a:srgbClr val="D6C22A"/>
                </a:solidFill>
              </a:rPr>
              <a:t>e</a:t>
            </a:r>
            <a:r>
              <a:rPr lang="fr-CA" sz="2000" dirty="0">
                <a:solidFill>
                  <a:srgbClr val="D6C22A"/>
                </a:solidFill>
              </a:rPr>
              <a:t> année du 3</a:t>
            </a:r>
            <a:r>
              <a:rPr lang="fr-CA" sz="2000" baseline="30000" dirty="0">
                <a:solidFill>
                  <a:srgbClr val="D6C22A"/>
                </a:solidFill>
              </a:rPr>
              <a:t>e</a:t>
            </a:r>
            <a:r>
              <a:rPr lang="fr-CA" sz="2000" dirty="0">
                <a:solidFill>
                  <a:srgbClr val="D6C22A"/>
                </a:solidFill>
              </a:rPr>
              <a:t> cycle primaire.</a:t>
            </a:r>
          </a:p>
          <a:p>
            <a:pPr lvl="1">
              <a:buClr>
                <a:schemeClr val="tx1"/>
              </a:buClr>
            </a:pPr>
            <a:r>
              <a:rPr lang="fr-CA" sz="2000" dirty="0">
                <a:solidFill>
                  <a:srgbClr val="D6C22A"/>
                </a:solidFill>
              </a:rPr>
              <a:t>Avoir le goût et le talent pour la discipline de son choix.</a:t>
            </a:r>
          </a:p>
          <a:p>
            <a:pPr lvl="1">
              <a:buClr>
                <a:schemeClr val="tx1"/>
              </a:buClr>
            </a:pPr>
            <a:r>
              <a:rPr lang="fr-CA" sz="2000" dirty="0">
                <a:solidFill>
                  <a:srgbClr val="D6C22A"/>
                </a:solidFill>
              </a:rPr>
              <a:t>S’engager pour 3 ans.</a:t>
            </a:r>
          </a:p>
        </p:txBody>
      </p:sp>
    </p:spTree>
    <p:extLst>
      <p:ext uri="{BB962C8B-B14F-4D97-AF65-F5344CB8AC3E}">
        <p14:creationId xmlns:p14="http://schemas.microsoft.com/office/powerpoint/2010/main" val="222845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52426" y="476672"/>
            <a:ext cx="8252022" cy="6120680"/>
          </a:xfrm>
        </p:spPr>
        <p:txBody>
          <a:bodyPr>
            <a:normAutofit/>
          </a:bodyPr>
          <a:lstStyle/>
          <a:p>
            <a:pPr marL="0" lvl="1" indent="0">
              <a:buClr>
                <a:schemeClr val="tx1"/>
              </a:buClr>
              <a:buNone/>
            </a:pPr>
            <a:endParaRPr lang="fr-CA" sz="2000" b="1" dirty="0">
              <a:solidFill>
                <a:srgbClr val="D6C22A"/>
              </a:solidFill>
            </a:endParaRPr>
          </a:p>
          <a:p>
            <a:pPr marL="0" lvl="1" indent="0">
              <a:buClr>
                <a:schemeClr val="tx1"/>
              </a:buClr>
              <a:buNone/>
            </a:pPr>
            <a:endParaRPr lang="fr-CA" sz="2000" b="1" dirty="0">
              <a:solidFill>
                <a:srgbClr val="D6C22A"/>
              </a:solidFill>
            </a:endParaRPr>
          </a:p>
          <a:p>
            <a:pPr marL="0" lvl="1" indent="0">
              <a:buClr>
                <a:schemeClr val="tx1"/>
              </a:buClr>
              <a:buNone/>
            </a:pPr>
            <a:r>
              <a:rPr lang="fr-CA" sz="2000" b="1" dirty="0">
                <a:solidFill>
                  <a:srgbClr val="D6C22A"/>
                </a:solidFill>
              </a:rPr>
              <a:t>PROCESSUS DE SÉLECTION (2 volets) :</a:t>
            </a:r>
          </a:p>
          <a:p>
            <a:pPr lvl="1">
              <a:buClr>
                <a:schemeClr val="tx1"/>
              </a:buClr>
            </a:pPr>
            <a:r>
              <a:rPr lang="fr-CA" sz="2000" dirty="0">
                <a:solidFill>
                  <a:srgbClr val="D6C22A"/>
                </a:solidFill>
              </a:rPr>
              <a:t>Un test d’aptitude pratique dans la concentration.</a:t>
            </a:r>
          </a:p>
          <a:p>
            <a:pPr lvl="1">
              <a:buClr>
                <a:schemeClr val="tx1"/>
              </a:buClr>
            </a:pPr>
            <a:r>
              <a:rPr lang="fr-CA" sz="2000" dirty="0">
                <a:solidFill>
                  <a:srgbClr val="D6C22A"/>
                </a:solidFill>
              </a:rPr>
              <a:t>Le dossier scolaire – bulletin de 1</a:t>
            </a:r>
            <a:r>
              <a:rPr lang="fr-CA" sz="2000" baseline="30000" dirty="0">
                <a:solidFill>
                  <a:srgbClr val="D6C22A"/>
                </a:solidFill>
              </a:rPr>
              <a:t>re</a:t>
            </a:r>
            <a:r>
              <a:rPr lang="fr-CA" sz="2000" dirty="0">
                <a:solidFill>
                  <a:srgbClr val="D6C22A"/>
                </a:solidFill>
              </a:rPr>
              <a:t> année du 3</a:t>
            </a:r>
            <a:r>
              <a:rPr lang="fr-CA" sz="2000" baseline="30000" dirty="0">
                <a:solidFill>
                  <a:srgbClr val="D6C22A"/>
                </a:solidFill>
              </a:rPr>
              <a:t>e</a:t>
            </a:r>
            <a:r>
              <a:rPr lang="fr-CA" sz="2000" dirty="0">
                <a:solidFill>
                  <a:srgbClr val="D6C22A"/>
                </a:solidFill>
              </a:rPr>
              <a:t> cycle (5</a:t>
            </a:r>
            <a:r>
              <a:rPr lang="fr-CA" sz="2000" baseline="30000" dirty="0">
                <a:solidFill>
                  <a:srgbClr val="D6C22A"/>
                </a:solidFill>
              </a:rPr>
              <a:t>e</a:t>
            </a:r>
            <a:r>
              <a:rPr lang="fr-CA" sz="2000" dirty="0">
                <a:solidFill>
                  <a:srgbClr val="D6C22A"/>
                </a:solidFill>
              </a:rPr>
              <a:t> années) reçu en juin dernier.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fr-CA" sz="2000" dirty="0">
              <a:solidFill>
                <a:srgbClr val="D6C22A"/>
              </a:solidFill>
            </a:endParaRPr>
          </a:p>
          <a:p>
            <a:pPr>
              <a:buClr>
                <a:schemeClr val="tx1"/>
              </a:buClr>
            </a:pPr>
            <a:r>
              <a:rPr lang="fr-CA" sz="2000" b="1" dirty="0">
                <a:solidFill>
                  <a:srgbClr val="D6C22A"/>
                </a:solidFill>
              </a:rPr>
              <a:t>INSCRIPTIONS EN LIGNE : </a:t>
            </a:r>
          </a:p>
          <a:p>
            <a:pPr lvl="1">
              <a:buClr>
                <a:schemeClr val="tx1"/>
              </a:buClr>
            </a:pPr>
            <a:r>
              <a:rPr lang="fr-CA" sz="2000" dirty="0">
                <a:solidFill>
                  <a:schemeClr val="accent2"/>
                </a:solidFill>
              </a:rPr>
              <a:t>23 au 25 octobre 2023, un sondage Forms sera envoyé aux parents par le biais du CSSD.</a:t>
            </a:r>
          </a:p>
          <a:p>
            <a:pPr lvl="1">
              <a:buClr>
                <a:schemeClr val="tx1"/>
              </a:buClr>
            </a:pPr>
            <a:r>
              <a:rPr lang="fr-CA" sz="2000" dirty="0">
                <a:solidFill>
                  <a:schemeClr val="accent2"/>
                </a:solidFill>
              </a:rPr>
              <a:t>Joindre le bulletin (fichier PDF ) et le plan d’intervention actualisé avec les mesures d’aide inscrites, aucune photo ou vidéo.</a:t>
            </a:r>
            <a:endParaRPr lang="fr-CA" sz="2000" dirty="0">
              <a:solidFill>
                <a:srgbClr val="D6C2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04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7544" y="188640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br>
              <a:rPr lang="fr-CA" sz="2700" b="1" dirty="0">
                <a:solidFill>
                  <a:srgbClr val="D6C22A"/>
                </a:solidFill>
              </a:rPr>
            </a:br>
            <a:br>
              <a:rPr lang="fr-CA" sz="2700" b="1" dirty="0">
                <a:solidFill>
                  <a:srgbClr val="D6C22A"/>
                </a:solidFill>
              </a:rPr>
            </a:br>
            <a:endParaRPr lang="fr-CA" b="1" dirty="0">
              <a:solidFill>
                <a:srgbClr val="D6C22A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188640"/>
            <a:ext cx="8229600" cy="6408712"/>
          </a:xfrm>
        </p:spPr>
        <p:txBody>
          <a:bodyPr>
            <a:normAutofit fontScale="32500" lnSpcReduction="20000"/>
          </a:bodyPr>
          <a:lstStyle/>
          <a:p>
            <a:pPr marL="36576" indent="0">
              <a:buNone/>
            </a:pPr>
            <a:endParaRPr lang="fr-CA" sz="2500" b="1" u="sng" dirty="0">
              <a:solidFill>
                <a:srgbClr val="D6C22A"/>
              </a:solidFill>
            </a:endParaRPr>
          </a:p>
          <a:p>
            <a:pPr marL="36576" indent="0">
              <a:buNone/>
            </a:pPr>
            <a:r>
              <a:rPr lang="fr-CA" sz="3400" b="1" u="sng" dirty="0">
                <a:solidFill>
                  <a:srgbClr val="D6C22A"/>
                </a:solidFill>
              </a:rPr>
              <a:t>Le</a:t>
            </a:r>
            <a:r>
              <a:rPr lang="fr-CA" sz="3400" u="sng" dirty="0">
                <a:solidFill>
                  <a:srgbClr val="D6C22A"/>
                </a:solidFill>
              </a:rPr>
              <a:t> </a:t>
            </a:r>
            <a:r>
              <a:rPr lang="fr-CA" sz="3400" b="1" u="sng" dirty="0">
                <a:solidFill>
                  <a:schemeClr val="accent2"/>
                </a:solidFill>
              </a:rPr>
              <a:t>vendredi 10 novembre 2023 (Journée pédagogique)</a:t>
            </a:r>
          </a:p>
          <a:p>
            <a:pPr marL="36576" indent="0">
              <a:buNone/>
            </a:pPr>
            <a:endParaRPr lang="fr-CA" sz="3400" b="1" u="sng" dirty="0">
              <a:solidFill>
                <a:schemeClr val="accent2"/>
              </a:solidFill>
            </a:endParaRPr>
          </a:p>
          <a:p>
            <a:r>
              <a:rPr lang="fr-CA" sz="3400" b="1" dirty="0">
                <a:solidFill>
                  <a:schemeClr val="accent2"/>
                </a:solidFill>
              </a:rPr>
              <a:t>AM : </a:t>
            </a:r>
            <a:r>
              <a:rPr lang="fr-CA" sz="3400" b="1" u="sng" dirty="0">
                <a:solidFill>
                  <a:schemeClr val="accent2"/>
                </a:solidFill>
              </a:rPr>
              <a:t>Activités sportives et Basketball : 8 h à 12 h 30</a:t>
            </a:r>
            <a:r>
              <a:rPr lang="fr-CA" sz="3400" b="1" dirty="0">
                <a:solidFill>
                  <a:schemeClr val="accent2"/>
                </a:solidFill>
              </a:rPr>
              <a:t> </a:t>
            </a:r>
          </a:p>
          <a:p>
            <a:pPr marL="36576" indent="0" algn="just">
              <a:buNone/>
            </a:pPr>
            <a:endParaRPr lang="fr-CA" sz="3400" b="1" dirty="0">
              <a:solidFill>
                <a:schemeClr val="accent2"/>
              </a:solidFill>
            </a:endParaRPr>
          </a:p>
          <a:p>
            <a:pPr marL="36576" indent="0" algn="just">
              <a:buNone/>
            </a:pPr>
            <a:r>
              <a:rPr lang="fr-CA" sz="3400" b="1" dirty="0">
                <a:solidFill>
                  <a:schemeClr val="accent2"/>
                </a:solidFill>
              </a:rPr>
              <a:t>Rendez-vous de 45 minutes en avant-midi. Les élèves entreront par la porte 15 et sortiront par la porte 12 pour rejoindre leurs parents au débarcadère. </a:t>
            </a:r>
          </a:p>
          <a:p>
            <a:pPr marL="36576" indent="0" algn="just">
              <a:buNone/>
            </a:pPr>
            <a:endParaRPr lang="fr-CA" sz="3400" b="1" dirty="0">
              <a:solidFill>
                <a:schemeClr val="accent2"/>
              </a:solidFill>
            </a:endParaRPr>
          </a:p>
          <a:p>
            <a:pPr marL="36576" indent="0" algn="just">
              <a:buNone/>
            </a:pPr>
            <a:r>
              <a:rPr lang="fr-CA" sz="3400" b="1" dirty="0">
                <a:solidFill>
                  <a:srgbClr val="D6C22A"/>
                </a:solidFill>
              </a:rPr>
              <a:t>PM :</a:t>
            </a:r>
            <a:r>
              <a:rPr lang="fr-CA" sz="3400" dirty="0">
                <a:solidFill>
                  <a:srgbClr val="D6C22A"/>
                </a:solidFill>
              </a:rPr>
              <a:t> </a:t>
            </a:r>
            <a:r>
              <a:rPr lang="fr-CA" sz="34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Sciences mathématiques : 13 h à 14 h 30</a:t>
            </a:r>
          </a:p>
          <a:p>
            <a:pPr marL="0" lvl="1" indent="0">
              <a:spcBef>
                <a:spcPts val="1200"/>
              </a:spcBef>
              <a:buClr>
                <a:schemeClr val="accent5"/>
              </a:buClr>
              <a:buNone/>
            </a:pPr>
            <a:r>
              <a:rPr lang="fr-CA" sz="3400" b="1" dirty="0">
                <a:solidFill>
                  <a:schemeClr val="accent2"/>
                </a:solidFill>
              </a:rPr>
              <a:t>Examens à la cafétéria . </a:t>
            </a:r>
            <a:r>
              <a:rPr lang="fr-CA" sz="3400" b="1" dirty="0">
                <a:solidFill>
                  <a:srgbClr val="D6C22A"/>
                </a:solidFill>
              </a:rPr>
              <a:t>L’école fournira le crayon HB et la gomme à effacer. Les élèves entreront et sortiront par les portes 9 et 10 au débarcadère.</a:t>
            </a:r>
            <a:endParaRPr lang="fr-CA" sz="3400" b="1" dirty="0">
              <a:solidFill>
                <a:schemeClr val="accent2"/>
              </a:solidFill>
            </a:endParaRPr>
          </a:p>
          <a:p>
            <a:pPr marL="0" lvl="1" indent="0">
              <a:spcBef>
                <a:spcPts val="1200"/>
              </a:spcBef>
              <a:buClr>
                <a:schemeClr val="accent5"/>
              </a:buClr>
              <a:buNone/>
            </a:pPr>
            <a:r>
              <a:rPr lang="fr-CA" sz="3400" b="1" dirty="0">
                <a:solidFill>
                  <a:schemeClr val="accent2"/>
                </a:solidFill>
              </a:rPr>
              <a:t>* Il est interdit d’utiliser calculatrice, dictionnaire et autres documents de référence.</a:t>
            </a:r>
          </a:p>
          <a:p>
            <a:pPr marL="0" lvl="1" indent="0">
              <a:spcBef>
                <a:spcPts val="1200"/>
              </a:spcBef>
              <a:buClr>
                <a:schemeClr val="accent5"/>
              </a:buClr>
              <a:buNone/>
            </a:pPr>
            <a:endParaRPr lang="fr-CA" sz="3400" b="1" dirty="0">
              <a:solidFill>
                <a:schemeClr val="accent2"/>
              </a:solidFill>
            </a:endParaRPr>
          </a:p>
          <a:p>
            <a:pPr marL="0" lvl="1" indent="0">
              <a:spcBef>
                <a:spcPts val="1200"/>
              </a:spcBef>
              <a:buClr>
                <a:schemeClr val="accent5"/>
              </a:buClr>
              <a:buNone/>
            </a:pPr>
            <a:r>
              <a:rPr lang="fr-CA" sz="3400" b="1" u="sng" dirty="0">
                <a:solidFill>
                  <a:srgbClr val="D6C22A"/>
                </a:solidFill>
              </a:rPr>
              <a:t>Le samedi 11</a:t>
            </a:r>
            <a:r>
              <a:rPr lang="fr-CA" sz="3400" b="1" u="sng" dirty="0">
                <a:solidFill>
                  <a:schemeClr val="accent2"/>
                </a:solidFill>
              </a:rPr>
              <a:t> novembre 2023</a:t>
            </a:r>
          </a:p>
          <a:p>
            <a:r>
              <a:rPr lang="fr-CA" sz="3400" b="1" dirty="0">
                <a:solidFill>
                  <a:schemeClr val="accent2"/>
                </a:solidFill>
              </a:rPr>
              <a:t>AM :  </a:t>
            </a:r>
            <a:r>
              <a:rPr lang="fr-CA" sz="3400" b="1" u="sng" dirty="0">
                <a:solidFill>
                  <a:schemeClr val="accent2"/>
                </a:solidFill>
              </a:rPr>
              <a:t>Arts plastiques : 8 h à 10 h</a:t>
            </a:r>
            <a:r>
              <a:rPr lang="fr-CA" sz="3400" b="1" dirty="0">
                <a:solidFill>
                  <a:schemeClr val="accent2"/>
                </a:solidFill>
              </a:rPr>
              <a:t> </a:t>
            </a:r>
          </a:p>
          <a:p>
            <a:pPr marL="36576" indent="0">
              <a:buNone/>
            </a:pPr>
            <a:r>
              <a:rPr lang="fr-CA" sz="3400" b="1" dirty="0">
                <a:solidFill>
                  <a:schemeClr val="accent2"/>
                </a:solidFill>
              </a:rPr>
              <a:t>Production artistique. Les élèves entreront et sortiront par les portes 9 et 10 au débarcadère.</a:t>
            </a:r>
          </a:p>
          <a:p>
            <a:pPr marL="36576" indent="0">
              <a:buNone/>
            </a:pPr>
            <a:endParaRPr lang="fr-CA" sz="3400" b="1" dirty="0">
              <a:solidFill>
                <a:schemeClr val="accent2"/>
              </a:solidFill>
            </a:endParaRPr>
          </a:p>
          <a:p>
            <a:r>
              <a:rPr lang="fr-CA" sz="3400" b="1" u="sng" dirty="0">
                <a:solidFill>
                  <a:schemeClr val="accent2"/>
                </a:solidFill>
              </a:rPr>
              <a:t>Danse : 8 h  à 12 h 30</a:t>
            </a:r>
          </a:p>
          <a:p>
            <a:pPr marL="36576" indent="0">
              <a:buNone/>
            </a:pPr>
            <a:r>
              <a:rPr lang="fr-CA" sz="3400" b="1" dirty="0">
                <a:solidFill>
                  <a:schemeClr val="accent2"/>
                </a:solidFill>
              </a:rPr>
              <a:t>Chorégraphie : Une vidéo sera disponible pour la préparation à compter du 1</a:t>
            </a:r>
            <a:r>
              <a:rPr lang="fr-CA" sz="3400" b="1" baseline="30000" dirty="0">
                <a:solidFill>
                  <a:schemeClr val="accent2"/>
                </a:solidFill>
              </a:rPr>
              <a:t>er</a:t>
            </a:r>
            <a:r>
              <a:rPr lang="fr-CA" sz="3400" b="1" dirty="0">
                <a:solidFill>
                  <a:schemeClr val="accent2"/>
                </a:solidFill>
              </a:rPr>
              <a:t> novembre 2023 sur le site web de l’école. Les élèves entreront et sortiront par la porte 31.</a:t>
            </a:r>
          </a:p>
          <a:p>
            <a:pPr marL="36576" indent="0">
              <a:buNone/>
            </a:pPr>
            <a:endParaRPr lang="fr-CA" sz="3400" b="1" dirty="0">
              <a:solidFill>
                <a:schemeClr val="accent2"/>
              </a:solidFill>
            </a:endParaRPr>
          </a:p>
          <a:p>
            <a:r>
              <a:rPr lang="fr-CA" sz="3400" b="1" dirty="0">
                <a:solidFill>
                  <a:schemeClr val="accent2"/>
                </a:solidFill>
              </a:rPr>
              <a:t> </a:t>
            </a:r>
            <a:r>
              <a:rPr lang="fr-CA" sz="3400" b="1" u="sng" dirty="0">
                <a:solidFill>
                  <a:schemeClr val="accent2"/>
                </a:solidFill>
              </a:rPr>
              <a:t>Art dramatique : 8 h 12 h 30</a:t>
            </a:r>
          </a:p>
          <a:p>
            <a:pPr marL="36576" indent="0">
              <a:buNone/>
            </a:pPr>
            <a:r>
              <a:rPr lang="fr-CA" sz="3400" b="1" dirty="0">
                <a:solidFill>
                  <a:schemeClr val="accent2"/>
                </a:solidFill>
              </a:rPr>
              <a:t>Interprétation d’un texte : Un document sera disponible pour la préparation à compter du 1</a:t>
            </a:r>
            <a:r>
              <a:rPr lang="fr-CA" sz="3400" b="1" baseline="30000" dirty="0">
                <a:solidFill>
                  <a:schemeClr val="accent2"/>
                </a:solidFill>
              </a:rPr>
              <a:t>er</a:t>
            </a:r>
            <a:r>
              <a:rPr lang="fr-CA" sz="3400" b="1" dirty="0">
                <a:solidFill>
                  <a:schemeClr val="accent2"/>
                </a:solidFill>
              </a:rPr>
              <a:t> novembre 2023 sur le site web de l’école. Les élèves entreront et sortiront par les portes 9 et 10 au débarcadère.</a:t>
            </a:r>
          </a:p>
          <a:p>
            <a:pPr marL="36576" indent="0">
              <a:buNone/>
            </a:pPr>
            <a:endParaRPr lang="fr-CA" sz="3400" b="1" dirty="0">
              <a:solidFill>
                <a:schemeClr val="accent2"/>
              </a:solidFill>
            </a:endParaRPr>
          </a:p>
          <a:p>
            <a:r>
              <a:rPr lang="fr-CA" sz="3400" b="1" u="sng" dirty="0">
                <a:solidFill>
                  <a:schemeClr val="accent2"/>
                </a:solidFill>
              </a:rPr>
              <a:t>Musique :  8 h à 12 h 30</a:t>
            </a:r>
          </a:p>
          <a:p>
            <a:pPr marL="36576" indent="0">
              <a:buNone/>
            </a:pPr>
            <a:r>
              <a:rPr lang="fr-CA" sz="3400" b="1" dirty="0">
                <a:solidFill>
                  <a:schemeClr val="accent2"/>
                </a:solidFill>
              </a:rPr>
              <a:t>Les  auditions auront lien en avant-midi sur rendez-vous. Les élèves entreront et sortiront par la porte 4, à l’auditorium.</a:t>
            </a:r>
          </a:p>
          <a:p>
            <a:pPr marL="36576" indent="0">
              <a:buNone/>
            </a:pPr>
            <a:endParaRPr lang="fr-CA" sz="3400" b="1" dirty="0">
              <a:solidFill>
                <a:schemeClr val="accent2"/>
              </a:solidFill>
            </a:endParaRPr>
          </a:p>
          <a:p>
            <a:pPr marL="36576" indent="0">
              <a:buNone/>
            </a:pPr>
            <a:endParaRPr lang="fr-CA" sz="2500" b="1" dirty="0">
              <a:solidFill>
                <a:schemeClr val="accent2"/>
              </a:solidFill>
            </a:endParaRPr>
          </a:p>
          <a:p>
            <a:pPr marL="36576" indent="0">
              <a:buNone/>
            </a:pPr>
            <a:endParaRPr lang="fr-CA" sz="1700" b="1" dirty="0">
              <a:solidFill>
                <a:schemeClr val="accent2"/>
              </a:solidFill>
            </a:endParaRPr>
          </a:p>
          <a:p>
            <a:pPr marL="36576" indent="0">
              <a:buNone/>
            </a:pPr>
            <a:endParaRPr lang="fr-CA" sz="1700" b="1" dirty="0">
              <a:solidFill>
                <a:schemeClr val="accent2"/>
              </a:solidFill>
            </a:endParaRPr>
          </a:p>
          <a:p>
            <a:pPr marL="36576" indent="0" algn="ctr">
              <a:buNone/>
            </a:pPr>
            <a:r>
              <a:rPr lang="fr-CA" sz="2900" b="1" dirty="0">
                <a:solidFill>
                  <a:srgbClr val="D6C22A"/>
                </a:solidFill>
              </a:rPr>
              <a:t>NOTES :</a:t>
            </a:r>
          </a:p>
          <a:p>
            <a:pPr marL="36576" indent="0" algn="ctr">
              <a:buNone/>
            </a:pPr>
            <a:r>
              <a:rPr lang="fr-CA" sz="2900" b="1" dirty="0">
                <a:solidFill>
                  <a:srgbClr val="D6C22A"/>
                </a:solidFill>
              </a:rPr>
              <a:t> LES PARENTS RECEVRONT UNE CONVOCATION PAR COURRIEL, </a:t>
            </a:r>
          </a:p>
          <a:p>
            <a:pPr marL="36576" indent="0" algn="ctr">
              <a:buNone/>
            </a:pPr>
            <a:r>
              <a:rPr lang="fr-CA" sz="2900" b="1" dirty="0">
                <a:solidFill>
                  <a:srgbClr val="D6C22A"/>
                </a:solidFill>
              </a:rPr>
              <a:t>QUELQUES JOURS AVANT LA DATE CIBLÉE.</a:t>
            </a:r>
          </a:p>
          <a:p>
            <a:pPr marL="36576" indent="0" algn="ctr">
              <a:buNone/>
            </a:pPr>
            <a:r>
              <a:rPr lang="fr-CA" sz="2900" b="1" dirty="0">
                <a:solidFill>
                  <a:srgbClr val="D6C22A"/>
                </a:solidFill>
              </a:rPr>
              <a:t>LES PARENTS DOIVENT DEMEURER À L’EXTÉRIEUR POUR ATTENDRE LEUR ENFANT.</a:t>
            </a:r>
            <a:br>
              <a:rPr lang="fr-CA" sz="2900" b="1" dirty="0">
                <a:solidFill>
                  <a:srgbClr val="D6C22A"/>
                </a:solidFill>
              </a:rPr>
            </a:br>
            <a:br>
              <a:rPr lang="fr-CA" sz="2900" b="1" dirty="0">
                <a:solidFill>
                  <a:srgbClr val="D6C22A"/>
                </a:solidFill>
              </a:rPr>
            </a:br>
            <a:endParaRPr lang="fr-CA" sz="2900" b="1" dirty="0">
              <a:solidFill>
                <a:schemeClr val="accent2"/>
              </a:solidFill>
            </a:endParaRPr>
          </a:p>
          <a:p>
            <a:pPr marL="36576" indent="0">
              <a:buNone/>
            </a:pPr>
            <a:endParaRPr lang="fr-CA" sz="1400" b="1" dirty="0">
              <a:solidFill>
                <a:schemeClr val="accent2"/>
              </a:solidFill>
            </a:endParaRPr>
          </a:p>
          <a:p>
            <a:endParaRPr lang="fr-CA" sz="2000" dirty="0">
              <a:solidFill>
                <a:srgbClr val="D6C2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46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fr-CA" b="1" dirty="0">
                <a:solidFill>
                  <a:srgbClr val="D6C22A"/>
                </a:solidFill>
              </a:rPr>
              <a:t>INFORMATIONS IMPORTANTES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5536" y="1340768"/>
            <a:ext cx="8229600" cy="4997151"/>
          </a:xfrm>
          <a:noFill/>
        </p:spPr>
        <p:txBody>
          <a:bodyPr>
            <a:normAutofit/>
          </a:bodyPr>
          <a:lstStyle/>
          <a:p>
            <a:pPr marL="36576" indent="0">
              <a:buNone/>
            </a:pPr>
            <a:endParaRPr lang="fr-CA" sz="2000" dirty="0">
              <a:solidFill>
                <a:srgbClr val="D6C22A"/>
              </a:solidFill>
            </a:endParaRPr>
          </a:p>
          <a:p>
            <a:pPr marL="36576" indent="0">
              <a:buNone/>
            </a:pPr>
            <a:endParaRPr lang="fr-CA" sz="2000" dirty="0">
              <a:solidFill>
                <a:srgbClr val="D6C22A"/>
              </a:solidFill>
            </a:endParaRPr>
          </a:p>
          <a:p>
            <a:r>
              <a:rPr lang="fr-CA" sz="2000" dirty="0">
                <a:solidFill>
                  <a:srgbClr val="D6C22A"/>
                </a:solidFill>
              </a:rPr>
              <a:t>Les résultats seront envoyés par courriel à compter de la semaine du 11 au 15 décembre 2023.</a:t>
            </a:r>
          </a:p>
          <a:p>
            <a:pPr marL="36576" indent="0">
              <a:buNone/>
            </a:pPr>
            <a:endParaRPr lang="fr-CA" sz="2000" dirty="0">
              <a:solidFill>
                <a:srgbClr val="D6C22A"/>
              </a:solidFill>
            </a:endParaRPr>
          </a:p>
          <a:p>
            <a:r>
              <a:rPr lang="fr-CA" sz="2000" dirty="0">
                <a:solidFill>
                  <a:srgbClr val="D6C22A"/>
                </a:solidFill>
              </a:rPr>
              <a:t>Suivi des résultats : </a:t>
            </a:r>
            <a:r>
              <a:rPr lang="fr-CA" sz="2000" b="1" dirty="0">
                <a:solidFill>
                  <a:srgbClr val="FF0000"/>
                </a:solidFill>
              </a:rPr>
              <a:t>Dépôt obligatoire de 100 $ par virement Interac </a:t>
            </a:r>
            <a:r>
              <a:rPr lang="fr-CA" sz="2000" dirty="0">
                <a:solidFill>
                  <a:srgbClr val="D6C22A"/>
                </a:solidFill>
              </a:rPr>
              <a:t>au plus tard le </a:t>
            </a:r>
            <a:r>
              <a:rPr lang="fr-CA" sz="2000" b="1" dirty="0">
                <a:solidFill>
                  <a:srgbClr val="FF0000"/>
                </a:solidFill>
              </a:rPr>
              <a:t>22 décembre 2023 à 15 h 30 </a:t>
            </a:r>
            <a:r>
              <a:rPr lang="fr-CA" sz="2000" dirty="0">
                <a:solidFill>
                  <a:srgbClr val="D6C22A"/>
                </a:solidFill>
              </a:rPr>
              <a:t>pour confirmer l’acceptation sans quoi la place de l’élève ne sera pas réservée.</a:t>
            </a:r>
          </a:p>
        </p:txBody>
      </p:sp>
    </p:spTree>
    <p:extLst>
      <p:ext uri="{BB962C8B-B14F-4D97-AF65-F5344CB8AC3E}">
        <p14:creationId xmlns:p14="http://schemas.microsoft.com/office/powerpoint/2010/main" val="247918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2400" b="1" dirty="0">
                <a:solidFill>
                  <a:srgbClr val="D6C22A"/>
                </a:solidFill>
              </a:rPr>
              <a:t>SEPT (7)PROGRAMMES DE CONCENTRATION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342900" indent="-342900" algn="just">
              <a:buClr>
                <a:schemeClr val="tx1"/>
              </a:buClr>
              <a:buFont typeface="Webdings"/>
              <a:buChar char="4"/>
            </a:pPr>
            <a:r>
              <a:rPr lang="fr-CA" sz="2100" i="1" dirty="0">
                <a:solidFill>
                  <a:srgbClr val="D6C22A"/>
                </a:solidFill>
                <a:sym typeface="Webdings"/>
              </a:rPr>
              <a:t>Activités sportives		</a:t>
            </a:r>
            <a:r>
              <a:rPr lang="fr-CA" sz="2100" dirty="0">
                <a:solidFill>
                  <a:srgbClr val="D6C22A"/>
                </a:solidFill>
                <a:sym typeface="Webdings"/>
              </a:rPr>
              <a:t></a:t>
            </a:r>
            <a:r>
              <a:rPr lang="fr-CA" sz="2100" i="1" dirty="0">
                <a:solidFill>
                  <a:srgbClr val="D6C22A"/>
                </a:solidFill>
                <a:sym typeface="Webdings"/>
              </a:rPr>
              <a:t>  Danse</a:t>
            </a:r>
          </a:p>
          <a:p>
            <a:pPr marL="342900" indent="-342900" algn="just">
              <a:buClr>
                <a:schemeClr val="tx1"/>
              </a:buClr>
              <a:buFont typeface="Webdings"/>
              <a:buChar char="4"/>
            </a:pPr>
            <a:r>
              <a:rPr lang="fr-CA" sz="2100" i="1" dirty="0">
                <a:solidFill>
                  <a:srgbClr val="D6C22A"/>
                </a:solidFill>
                <a:sym typeface="Webdings"/>
              </a:rPr>
              <a:t>Basketball			</a:t>
            </a:r>
            <a:r>
              <a:rPr lang="fr-CA" sz="2100" dirty="0">
                <a:solidFill>
                  <a:srgbClr val="D6C22A"/>
                </a:solidFill>
                <a:sym typeface="Webdings"/>
              </a:rPr>
              <a:t></a:t>
            </a:r>
            <a:r>
              <a:rPr lang="fr-CA" sz="2100" i="1" dirty="0">
                <a:solidFill>
                  <a:srgbClr val="D6C22A"/>
                </a:solidFill>
                <a:sym typeface="Webdings"/>
              </a:rPr>
              <a:t>  Musique</a:t>
            </a:r>
          </a:p>
          <a:p>
            <a:pPr marL="342900" indent="-342900" algn="just">
              <a:buClr>
                <a:schemeClr val="tx1"/>
              </a:buClr>
              <a:buFont typeface="Webdings"/>
              <a:buChar char="4"/>
            </a:pPr>
            <a:r>
              <a:rPr lang="fr-CA" sz="2100" i="1" dirty="0">
                <a:solidFill>
                  <a:srgbClr val="D6C22A"/>
                </a:solidFill>
                <a:sym typeface="Webdings"/>
              </a:rPr>
              <a:t>Art dramatique		</a:t>
            </a:r>
            <a:r>
              <a:rPr lang="fr-CA" sz="2100" dirty="0">
                <a:solidFill>
                  <a:srgbClr val="D6C22A"/>
                </a:solidFill>
                <a:sym typeface="Webdings"/>
              </a:rPr>
              <a:t>  </a:t>
            </a:r>
            <a:r>
              <a:rPr lang="fr-CA" sz="2100" i="1" dirty="0">
                <a:solidFill>
                  <a:srgbClr val="D6C22A"/>
                </a:solidFill>
                <a:sym typeface="Webdings"/>
              </a:rPr>
              <a:t>Sciences-mathématiques</a:t>
            </a:r>
          </a:p>
          <a:p>
            <a:pPr marL="342900" indent="-342900" algn="just">
              <a:buClr>
                <a:schemeClr val="tx1"/>
              </a:buClr>
              <a:buFont typeface="Webdings"/>
              <a:buChar char="4"/>
            </a:pPr>
            <a:r>
              <a:rPr lang="fr-CA" sz="2100" i="1" dirty="0">
                <a:solidFill>
                  <a:srgbClr val="D6C22A"/>
                </a:solidFill>
                <a:sym typeface="Webdings"/>
              </a:rPr>
              <a:t>Arts plastiques		</a:t>
            </a:r>
            <a:endParaRPr lang="fr-CA" sz="2100" i="1" dirty="0">
              <a:solidFill>
                <a:srgbClr val="D6C22A"/>
              </a:solidFill>
            </a:endParaRPr>
          </a:p>
          <a:p>
            <a:pPr algn="just"/>
            <a:endParaRPr lang="fr-CA" sz="2100" i="1" dirty="0">
              <a:solidFill>
                <a:srgbClr val="D6C22A"/>
              </a:solidFill>
            </a:endParaRPr>
          </a:p>
          <a:p>
            <a:pPr algn="just"/>
            <a:r>
              <a:rPr lang="fr-CA" sz="2100" i="1" dirty="0">
                <a:solidFill>
                  <a:srgbClr val="D6C22A"/>
                </a:solidFill>
              </a:rPr>
              <a:t>Ces programmes, offerts aux élèves talentueux ou ayant de l’intérêt dans divers champs d’activités, répondent à des besoins particuliers et permettent à un certain nombre d’élèves d’acquérir une solide formation adaptée à leurs intérêts et aptitudes.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94053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algn="ctr"/>
            <a:r>
              <a:rPr lang="fr-CA" sz="2400" b="1" u="sng" dirty="0">
                <a:solidFill>
                  <a:srgbClr val="D6C22A"/>
                </a:solidFill>
              </a:rPr>
              <a:t>Programmes de concentration et responsables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algn="just"/>
            <a:r>
              <a:rPr lang="fr-CA" sz="1800" dirty="0">
                <a:solidFill>
                  <a:srgbClr val="D6C22A"/>
                </a:solidFill>
              </a:rPr>
              <a:t>ACTIVITÉS SPORTIVES	Nicolas St-Louis	   </a:t>
            </a:r>
          </a:p>
          <a:p>
            <a:pPr algn="just"/>
            <a:r>
              <a:rPr lang="fr-CA" sz="1800" dirty="0">
                <a:solidFill>
                  <a:srgbClr val="D6C22A"/>
                </a:solidFill>
              </a:rPr>
              <a:t>BASKETBALL		Jean Duchesne	   </a:t>
            </a:r>
          </a:p>
          <a:p>
            <a:pPr algn="just"/>
            <a:r>
              <a:rPr lang="fr-CA" sz="1800" dirty="0">
                <a:solidFill>
                  <a:srgbClr val="D6C22A"/>
                </a:solidFill>
              </a:rPr>
              <a:t>ART DRAMATIQUE		Véronique Benoît	    </a:t>
            </a:r>
          </a:p>
          <a:p>
            <a:pPr algn="just"/>
            <a:r>
              <a:rPr lang="fr-CA" sz="1800" dirty="0">
                <a:solidFill>
                  <a:srgbClr val="D6C22A"/>
                </a:solidFill>
              </a:rPr>
              <a:t>ARTS PLASTIQUES		Anne Laflamme 		    </a:t>
            </a:r>
          </a:p>
          <a:p>
            <a:pPr marL="0" indent="0" algn="just">
              <a:buNone/>
            </a:pPr>
            <a:r>
              <a:rPr lang="fr-CA" sz="1800" dirty="0">
                <a:solidFill>
                  <a:srgbClr val="D6C22A"/>
                </a:solidFill>
              </a:rPr>
              <a:t>				</a:t>
            </a:r>
            <a:r>
              <a:rPr lang="fr-CA" sz="1800" dirty="0">
                <a:solidFill>
                  <a:schemeClr val="accent2"/>
                </a:solidFill>
              </a:rPr>
              <a:t>Mylène Whissell</a:t>
            </a:r>
            <a:r>
              <a:rPr lang="fr-CA" sz="1800" dirty="0">
                <a:solidFill>
                  <a:srgbClr val="D6C22A"/>
                </a:solidFill>
              </a:rPr>
              <a:t>	    </a:t>
            </a:r>
          </a:p>
          <a:p>
            <a:pPr algn="just"/>
            <a:r>
              <a:rPr lang="fr-CA" sz="1800" dirty="0">
                <a:solidFill>
                  <a:srgbClr val="D6C22A"/>
                </a:solidFill>
              </a:rPr>
              <a:t>DANSE			Pamela Poulin	   </a:t>
            </a:r>
          </a:p>
          <a:p>
            <a:pPr algn="just"/>
            <a:r>
              <a:rPr lang="fr-CA" sz="1800" dirty="0">
                <a:solidFill>
                  <a:srgbClr val="D6C22A"/>
                </a:solidFill>
              </a:rPr>
              <a:t>MUSIQUE			</a:t>
            </a:r>
            <a:r>
              <a:rPr lang="fr-CA" sz="1800" dirty="0">
                <a:solidFill>
                  <a:schemeClr val="accent2"/>
                </a:solidFill>
              </a:rPr>
              <a:t>Monique Audet</a:t>
            </a:r>
            <a:r>
              <a:rPr lang="fr-CA" sz="1800" dirty="0">
                <a:solidFill>
                  <a:srgbClr val="D6C22A"/>
                </a:solidFill>
              </a:rPr>
              <a:t> et Karyne St-Pierre	</a:t>
            </a:r>
          </a:p>
          <a:p>
            <a:pPr algn="just"/>
            <a:r>
              <a:rPr lang="fr-CA" sz="1800" dirty="0">
                <a:solidFill>
                  <a:srgbClr val="D6C22A"/>
                </a:solidFill>
              </a:rPr>
              <a:t>SCIENCES – MATHÉMATIQUES Stéphanie </a:t>
            </a:r>
            <a:r>
              <a:rPr lang="fr-CA" sz="1800">
                <a:solidFill>
                  <a:srgbClr val="D6C22A"/>
                </a:solidFill>
              </a:rPr>
              <a:t>La Casse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411741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2767</TotalTime>
  <Words>717</Words>
  <Application>Microsoft Office PowerPoint</Application>
  <PresentationFormat>Affichage à l'écran (4:3)</PresentationFormat>
  <Paragraphs>128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8" baseType="lpstr">
      <vt:lpstr>Arial</vt:lpstr>
      <vt:lpstr>Arial Narrow</vt:lpstr>
      <vt:lpstr>Calibri</vt:lpstr>
      <vt:lpstr>Franklin Gothic Book</vt:lpstr>
      <vt:lpstr>Franklin Gothic Heavy</vt:lpstr>
      <vt:lpstr>Gregs Other Hand</vt:lpstr>
      <vt:lpstr>Tunga</vt:lpstr>
      <vt:lpstr>Webdings</vt:lpstr>
      <vt:lpstr>Wingdings 2</vt:lpstr>
      <vt:lpstr>Technique</vt:lpstr>
      <vt:lpstr>Programmes DE CONCENTRATION  </vt:lpstr>
      <vt:lpstr>Grille-matières </vt:lpstr>
      <vt:lpstr>CONDITIONS D’ADMISSION</vt:lpstr>
      <vt:lpstr>Présentation PowerPoint</vt:lpstr>
      <vt:lpstr>  </vt:lpstr>
      <vt:lpstr>INFORMATIONS IMPORTANTES</vt:lpstr>
      <vt:lpstr>SEPT (7)PROGRAMMES DE CONCENTRATION</vt:lpstr>
      <vt:lpstr>Programmes de concentration et responsables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lross</dc:creator>
  <cp:lastModifiedBy>Cloutier Nancy</cp:lastModifiedBy>
  <cp:revision>120</cp:revision>
  <cp:lastPrinted>2023-10-05T15:35:53Z</cp:lastPrinted>
  <dcterms:created xsi:type="dcterms:W3CDTF">2014-09-24T13:10:57Z</dcterms:created>
  <dcterms:modified xsi:type="dcterms:W3CDTF">2023-10-05T18:45:28Z</dcterms:modified>
</cp:coreProperties>
</file>