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900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1" r:id="rId8"/>
    <p:sldId id="266" r:id="rId9"/>
    <p:sldId id="267" r:id="rId10"/>
  </p:sldIdLst>
  <p:sldSz cx="9144000" cy="6858000" type="screen4x3"/>
  <p:notesSz cx="7010400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C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11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7C84-6CE4-40B1-B05D-30E5F6A56E51}" type="datetimeFigureOut">
              <a:rPr lang="fr-CA" smtClean="0"/>
              <a:t>2021-10-14</a:t>
            </a:fld>
            <a:endParaRPr lang="fr-CA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7A21-1B9F-45ED-B3C4-EB3340AE39A1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7C84-6CE4-40B1-B05D-30E5F6A56E51}" type="datetimeFigureOut">
              <a:rPr lang="fr-CA" smtClean="0"/>
              <a:t>2021-10-14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7A21-1B9F-45ED-B3C4-EB3340AE39A1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7C84-6CE4-40B1-B05D-30E5F6A56E51}" type="datetimeFigureOut">
              <a:rPr lang="fr-CA" smtClean="0"/>
              <a:t>2021-10-14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7A21-1B9F-45ED-B3C4-EB3340AE39A1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7C84-6CE4-40B1-B05D-30E5F6A56E51}" type="datetimeFigureOut">
              <a:rPr lang="fr-CA" smtClean="0"/>
              <a:t>2021-10-14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7A21-1B9F-45ED-B3C4-EB3340AE39A1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7C84-6CE4-40B1-B05D-30E5F6A56E51}" type="datetimeFigureOut">
              <a:rPr lang="fr-CA" smtClean="0"/>
              <a:t>2021-10-14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7A21-1B9F-45ED-B3C4-EB3340AE39A1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7C84-6CE4-40B1-B05D-30E5F6A56E51}" type="datetimeFigureOut">
              <a:rPr lang="fr-CA" smtClean="0"/>
              <a:t>2021-10-14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7A21-1B9F-45ED-B3C4-EB3340AE39A1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7C84-6CE4-40B1-B05D-30E5F6A56E51}" type="datetimeFigureOut">
              <a:rPr lang="fr-CA" smtClean="0"/>
              <a:t>2021-10-14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7A21-1B9F-45ED-B3C4-EB3340AE39A1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7C84-6CE4-40B1-B05D-30E5F6A56E51}" type="datetimeFigureOut">
              <a:rPr lang="fr-CA" smtClean="0"/>
              <a:t>2021-10-14</a:t>
            </a:fld>
            <a:endParaRPr lang="fr-CA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DE7A21-1B9F-45ED-B3C4-EB3340AE39A1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7C84-6CE4-40B1-B05D-30E5F6A56E51}" type="datetimeFigureOut">
              <a:rPr lang="fr-CA" smtClean="0"/>
              <a:t>2021-10-14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7A21-1B9F-45ED-B3C4-EB3340AE39A1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77C84-6CE4-40B1-B05D-30E5F6A56E51}" type="datetimeFigureOut">
              <a:rPr lang="fr-CA" smtClean="0"/>
              <a:t>2021-10-14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6DE7A21-1B9F-45ED-B3C4-EB3340AE39A1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8077C84-6CE4-40B1-B05D-30E5F6A56E51}" type="datetimeFigureOut">
              <a:rPr lang="fr-CA" smtClean="0"/>
              <a:t>2021-10-14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E7A21-1B9F-45ED-B3C4-EB3340AE39A1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8077C84-6CE4-40B1-B05D-30E5F6A56E51}" type="datetimeFigureOut">
              <a:rPr lang="fr-CA" smtClean="0"/>
              <a:t>2021-10-14</a:t>
            </a:fld>
            <a:endParaRPr lang="fr-CA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6DE7A21-1B9F-45ED-B3C4-EB3340AE39A1}" type="slidenum">
              <a:rPr lang="fr-CA" smtClean="0"/>
              <a:t>‹N°›</a:t>
            </a:fld>
            <a:endParaRPr lang="fr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539552" y="4365104"/>
            <a:ext cx="7992888" cy="864096"/>
          </a:xfrm>
          <a:solidFill>
            <a:srgbClr val="990000"/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fr-CA" sz="4400" b="0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PROGRAMMEs</a:t>
            </a:r>
            <a:r>
              <a:rPr lang="fr-CA" sz="4400" b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fr-CA" sz="4400" b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 </a:t>
            </a:r>
            <a:r>
              <a:rPr lang="fr-CA" sz="4400" b="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CONCENTRATION</a:t>
            </a:r>
            <a:r>
              <a:rPr lang="fr-CA" sz="3600" b="0" dirty="0" smtClean="0">
                <a:solidFill>
                  <a:srgbClr val="D6C22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fr-CA" sz="3600" b="0" dirty="0" smtClean="0">
                <a:solidFill>
                  <a:srgbClr val="D6C22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fr-C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fr-CA" sz="3600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regs Other Hand" pitchFamily="2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18340" y="2060848"/>
            <a:ext cx="8136904" cy="2160240"/>
          </a:xfrm>
          <a:ln>
            <a:noFill/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fr-CA" sz="44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Heavy" panose="020B0903020102020204" pitchFamily="34" charset="0"/>
              </a:rPr>
              <a:t>RENCONTRE D’INFORMATION</a:t>
            </a:r>
          </a:p>
          <a:p>
            <a:pPr algn="ctr">
              <a:defRPr/>
            </a:pPr>
            <a:r>
              <a:rPr lang="fr-CA" sz="44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Heavy" panose="020B0903020102020204" pitchFamily="34" charset="0"/>
              </a:rPr>
              <a:t>Plateforme zoom</a:t>
            </a:r>
          </a:p>
          <a:p>
            <a:pPr algn="ctr">
              <a:defRPr/>
            </a:pPr>
            <a:r>
              <a:rPr lang="fr-CA" sz="44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Heavy" panose="020B0903020102020204" pitchFamily="34" charset="0"/>
              </a:rPr>
              <a:t>14 octobre 2021</a:t>
            </a:r>
            <a:endParaRPr lang="fr-CA" sz="4400" b="1" dirty="0" smtClean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ranklin Gothic Heavy" panose="020B0903020102020204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318403" cy="1772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07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107504" y="548680"/>
            <a:ext cx="9361040" cy="5832648"/>
          </a:xfrm>
          <a:noFill/>
        </p:spPr>
        <p:txBody>
          <a:bodyPr>
            <a:normAutofit lnSpcReduction="10000"/>
          </a:bodyPr>
          <a:lstStyle/>
          <a:p>
            <a:pPr marL="36576" indent="0" algn="ctr">
              <a:buNone/>
            </a:pPr>
            <a:r>
              <a:rPr lang="fr-CA" sz="2400" b="1" u="sng" dirty="0" smtClean="0">
                <a:solidFill>
                  <a:srgbClr val="D6C22A"/>
                </a:solidFill>
              </a:rPr>
              <a:t>ORDRE DU JOUR</a:t>
            </a:r>
          </a:p>
          <a:p>
            <a:pPr marL="36576" indent="0">
              <a:buNone/>
            </a:pPr>
            <a:r>
              <a:rPr lang="fr-CA" sz="2600" dirty="0" smtClean="0">
                <a:solidFill>
                  <a:srgbClr val="D6C22A"/>
                </a:solidFill>
              </a:rPr>
              <a:t>1. Mot de bienvenue</a:t>
            </a:r>
          </a:p>
          <a:p>
            <a:pPr marL="36576" indent="0">
              <a:buNone/>
            </a:pPr>
            <a:r>
              <a:rPr lang="fr-CA" sz="2600" dirty="0">
                <a:solidFill>
                  <a:srgbClr val="D6C22A"/>
                </a:solidFill>
              </a:rPr>
              <a:t>2</a:t>
            </a:r>
            <a:r>
              <a:rPr lang="fr-CA" sz="2600" dirty="0" smtClean="0">
                <a:solidFill>
                  <a:srgbClr val="D6C22A"/>
                </a:solidFill>
              </a:rPr>
              <a:t>.  Horaire de la rencontre</a:t>
            </a:r>
          </a:p>
          <a:p>
            <a:pPr lvl="1"/>
            <a:r>
              <a:rPr lang="fr-CA" sz="2200" dirty="0" smtClean="0">
                <a:solidFill>
                  <a:srgbClr val="D6C22A"/>
                </a:solidFill>
              </a:rPr>
              <a:t> 18 h 30 à 18 h 45 / Présentation information générale par la direction</a:t>
            </a:r>
          </a:p>
          <a:p>
            <a:pPr lvl="1"/>
            <a:r>
              <a:rPr lang="fr-CA" sz="2200" dirty="0" smtClean="0">
                <a:solidFill>
                  <a:srgbClr val="D6C22A"/>
                </a:solidFill>
              </a:rPr>
              <a:t> 18 h 45 à 19 h 30 / Présentation virtuelle des 7 concentrations</a:t>
            </a:r>
          </a:p>
          <a:p>
            <a:pPr marL="36576" indent="0">
              <a:buNone/>
            </a:pPr>
            <a:r>
              <a:rPr lang="fr-CA" sz="2600" dirty="0">
                <a:solidFill>
                  <a:srgbClr val="D6C22A"/>
                </a:solidFill>
              </a:rPr>
              <a:t>3</a:t>
            </a:r>
            <a:r>
              <a:rPr lang="fr-CA" sz="2600" dirty="0" smtClean="0">
                <a:solidFill>
                  <a:srgbClr val="D6C22A"/>
                </a:solidFill>
              </a:rPr>
              <a:t>.  Grille-matières</a:t>
            </a:r>
          </a:p>
          <a:p>
            <a:pPr marL="36576" indent="0">
              <a:buNone/>
            </a:pPr>
            <a:r>
              <a:rPr lang="fr-CA" sz="2600" dirty="0">
                <a:solidFill>
                  <a:srgbClr val="D6C22A"/>
                </a:solidFill>
              </a:rPr>
              <a:t>4</a:t>
            </a:r>
            <a:r>
              <a:rPr lang="fr-CA" sz="2600" dirty="0" smtClean="0">
                <a:solidFill>
                  <a:srgbClr val="D6C22A"/>
                </a:solidFill>
              </a:rPr>
              <a:t>.  Conditions d’admission	</a:t>
            </a:r>
          </a:p>
          <a:p>
            <a:pPr marL="36576" indent="0">
              <a:buNone/>
            </a:pPr>
            <a:r>
              <a:rPr lang="fr-CA" sz="2600" dirty="0">
                <a:solidFill>
                  <a:srgbClr val="D6C22A"/>
                </a:solidFill>
              </a:rPr>
              <a:t>5</a:t>
            </a:r>
            <a:r>
              <a:rPr lang="fr-CA" sz="2600" dirty="0" smtClean="0">
                <a:solidFill>
                  <a:srgbClr val="D6C22A"/>
                </a:solidFill>
              </a:rPr>
              <a:t>.  Processus de sélection</a:t>
            </a:r>
          </a:p>
          <a:p>
            <a:pPr marL="36576" indent="0">
              <a:buNone/>
            </a:pPr>
            <a:r>
              <a:rPr lang="fr-CA" sz="2600" dirty="0">
                <a:solidFill>
                  <a:srgbClr val="D6C22A"/>
                </a:solidFill>
              </a:rPr>
              <a:t>6</a:t>
            </a:r>
            <a:r>
              <a:rPr lang="fr-CA" sz="2600" dirty="0" smtClean="0">
                <a:solidFill>
                  <a:srgbClr val="D6C22A"/>
                </a:solidFill>
              </a:rPr>
              <a:t>.  Examens d’admission</a:t>
            </a:r>
          </a:p>
          <a:p>
            <a:pPr marL="36576" indent="0">
              <a:buNone/>
            </a:pPr>
            <a:r>
              <a:rPr lang="fr-CA" sz="2600" dirty="0">
                <a:solidFill>
                  <a:srgbClr val="D6C22A"/>
                </a:solidFill>
              </a:rPr>
              <a:t>7</a:t>
            </a:r>
            <a:r>
              <a:rPr lang="fr-CA" sz="2600" dirty="0" smtClean="0">
                <a:solidFill>
                  <a:srgbClr val="D6C22A"/>
                </a:solidFill>
              </a:rPr>
              <a:t>.  Informations importantes</a:t>
            </a:r>
          </a:p>
          <a:p>
            <a:pPr marL="36576" indent="0">
              <a:buNone/>
            </a:pPr>
            <a:r>
              <a:rPr lang="fr-CA" sz="2600" dirty="0">
                <a:solidFill>
                  <a:srgbClr val="D6C22A"/>
                </a:solidFill>
              </a:rPr>
              <a:t>8</a:t>
            </a:r>
            <a:r>
              <a:rPr lang="fr-CA" sz="2600" dirty="0" smtClean="0">
                <a:solidFill>
                  <a:srgbClr val="D6C22A"/>
                </a:solidFill>
              </a:rPr>
              <a:t>.  Présentation d’une vidéo</a:t>
            </a:r>
          </a:p>
          <a:p>
            <a:pPr marL="36576" indent="0">
              <a:buNone/>
            </a:pPr>
            <a:r>
              <a:rPr lang="fr-CA" sz="2600" dirty="0">
                <a:solidFill>
                  <a:srgbClr val="D6C22A"/>
                </a:solidFill>
              </a:rPr>
              <a:t>9</a:t>
            </a:r>
            <a:r>
              <a:rPr lang="fr-CA" sz="2600" dirty="0" smtClean="0">
                <a:solidFill>
                  <a:srgbClr val="D6C22A"/>
                </a:solidFill>
              </a:rPr>
              <a:t>.  Présentation sept (7) programmes de concentrations par les responsables</a:t>
            </a:r>
          </a:p>
          <a:p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302685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23528" y="692696"/>
            <a:ext cx="7680960" cy="752128"/>
          </a:xfrm>
        </p:spPr>
        <p:txBody>
          <a:bodyPr>
            <a:normAutofit fontScale="90000"/>
          </a:bodyPr>
          <a:lstStyle/>
          <a:p>
            <a:r>
              <a:rPr lang="fr-CA" sz="3600" smtClean="0"/>
              <a:t>Grille-matières</a:t>
            </a:r>
            <a:r>
              <a:rPr lang="fr-CA" sz="3600" dirty="0" smtClean="0"/>
              <a:t/>
            </a:r>
            <a:br>
              <a:rPr lang="fr-CA" sz="3600" dirty="0" smtClean="0"/>
            </a:br>
            <a:endParaRPr lang="fr-CA" sz="3600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73431556"/>
              </p:ext>
            </p:extLst>
          </p:nvPr>
        </p:nvGraphicFramePr>
        <p:xfrm>
          <a:off x="457200" y="1196753"/>
          <a:ext cx="8229599" cy="4855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9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4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1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38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340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</a:rPr>
                        <a:t>MATIÈRE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</a:rPr>
                        <a:t>Programme régulier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</a:rPr>
                        <a:t>Programmes de concentration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729"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Arts </a:t>
                      </a:r>
                      <a:r>
                        <a:rPr lang="fr-CA" sz="1200" dirty="0" err="1">
                          <a:effectLst/>
                        </a:rPr>
                        <a:t>plast</a:t>
                      </a:r>
                      <a:r>
                        <a:rPr lang="fr-CA" sz="1200" dirty="0">
                          <a:effectLst/>
                        </a:rPr>
                        <a:t>. Art </a:t>
                      </a:r>
                      <a:r>
                        <a:rPr lang="fr-CA" sz="1200" dirty="0" err="1">
                          <a:effectLst/>
                        </a:rPr>
                        <a:t>dram</a:t>
                      </a:r>
                      <a:r>
                        <a:rPr lang="fr-CA" sz="1200" dirty="0">
                          <a:effectLst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Danse Musique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 err="1">
                          <a:effectLst/>
                        </a:rPr>
                        <a:t>Sc.Math</a:t>
                      </a:r>
                      <a:r>
                        <a:rPr lang="fr-CA" sz="1200" dirty="0">
                          <a:effectLst/>
                        </a:rPr>
                        <a:t> </a:t>
                      </a:r>
                      <a:r>
                        <a:rPr lang="fr-CA" sz="1200" dirty="0" err="1">
                          <a:effectLst/>
                        </a:rPr>
                        <a:t>Act</a:t>
                      </a:r>
                      <a:r>
                        <a:rPr lang="fr-CA" sz="1200" dirty="0">
                          <a:effectLst/>
                        </a:rPr>
                        <a:t>. Sport.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200" dirty="0">
                          <a:effectLst/>
                        </a:rPr>
                        <a:t>basketball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Français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 smtClean="0">
                          <a:effectLst/>
                        </a:rPr>
                        <a:t>Mathématique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7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Anglais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1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Éthique et culture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CA" sz="120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Éducation physique et à la santé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4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Sciences et </a:t>
                      </a:r>
                      <a:r>
                        <a:rPr lang="fr-CA" sz="1400" dirty="0" smtClean="0">
                          <a:effectLst/>
                        </a:rPr>
                        <a:t>technologie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fr-CA" sz="120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9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Géographie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fr-CA" sz="120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3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Histoire et éducation à la citoyenneté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fr-CA" sz="120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Arts plastiques ou musique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fr-CA" sz="120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CA" sz="120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2 en </a:t>
                      </a:r>
                      <a:r>
                        <a:rPr lang="fr-CA" sz="1400" dirty="0" smtClean="0">
                          <a:effectLst/>
                          <a:latin typeface="Arial Narrow" panose="020B0606020202030204" pitchFamily="34" charset="0"/>
                        </a:rPr>
                        <a:t>musique ou 2 en arts plastiques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17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</a:rPr>
                        <a:t>Concentration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fr-CA" sz="120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fr-CA" sz="120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400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0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</a:rPr>
                        <a:t>TOTAL</a:t>
                      </a:r>
                      <a:endParaRPr lang="fr-CA" sz="1200" dirty="0">
                        <a:effectLst/>
                        <a:latin typeface="Arial Narrow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Narrow" panose="020B0606020202030204" pitchFamily="34" charset="0"/>
                        </a:rPr>
                        <a:t>36</a:t>
                      </a:r>
                      <a:endParaRPr lang="fr-CA" sz="120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600">
                          <a:effectLst/>
                          <a:latin typeface="Arial Narrow" panose="020B0606020202030204" pitchFamily="34" charset="0"/>
                        </a:rPr>
                        <a:t>36</a:t>
                      </a:r>
                      <a:endParaRPr lang="fr-CA" sz="120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CA" sz="1600" dirty="0">
                          <a:effectLst/>
                          <a:latin typeface="Arial Narrow" panose="020B0606020202030204" pitchFamily="34" charset="0"/>
                        </a:rPr>
                        <a:t>36</a:t>
                      </a:r>
                      <a:endParaRPr lang="fr-CA" sz="1200" dirty="0">
                        <a:effectLst/>
                        <a:latin typeface="Arial Narrow" panose="020B0606020202030204" pitchFamily="34" charset="0"/>
                        <a:ea typeface="Calibri"/>
                        <a:cs typeface="Arial"/>
                      </a:endParaRPr>
                    </a:p>
                  </a:txBody>
                  <a:tcPr marL="67920" marR="6792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2" name="Rectangle 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20637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re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57200" y="5929202"/>
            <a:ext cx="7680960" cy="57606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67500" lnSpcReduction="20000"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4000" b="0" kern="1200" cap="none" spc="0" baseline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endParaRPr lang="fr-CA" sz="2400" dirty="0" smtClean="0"/>
          </a:p>
          <a:p>
            <a:r>
              <a:rPr lang="fr-CA" sz="2400" dirty="0" smtClean="0"/>
              <a:t>4 périodes de 75 minutes / jour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277453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95536" y="76470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fr-CA" b="1" dirty="0" smtClean="0">
                <a:solidFill>
                  <a:srgbClr val="D6C22A"/>
                </a:solidFill>
              </a:rPr>
              <a:t>CONDITIONS D’ADMISSION</a:t>
            </a:r>
            <a:endParaRPr lang="fr-CA" dirty="0">
              <a:solidFill>
                <a:srgbClr val="D6C22A"/>
              </a:solidFill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67544" y="2492896"/>
            <a:ext cx="8229600" cy="2592287"/>
          </a:xfrm>
          <a:noFill/>
        </p:spPr>
        <p:txBody>
          <a:bodyPr>
            <a:normAutofit/>
          </a:bodyPr>
          <a:lstStyle/>
          <a:p>
            <a:r>
              <a:rPr lang="fr-CA" sz="2000" dirty="0" smtClean="0">
                <a:solidFill>
                  <a:srgbClr val="D6C22A"/>
                </a:solidFill>
              </a:rPr>
              <a:t>L’élève doit :</a:t>
            </a:r>
          </a:p>
          <a:p>
            <a:pPr lvl="1">
              <a:buClr>
                <a:schemeClr val="tx1"/>
              </a:buClr>
            </a:pPr>
            <a:r>
              <a:rPr lang="fr-CA" sz="2000" dirty="0" smtClean="0">
                <a:solidFill>
                  <a:srgbClr val="D6C22A"/>
                </a:solidFill>
              </a:rPr>
              <a:t>Être du territoire du Centre de services scolaire des Draveurs.</a:t>
            </a:r>
          </a:p>
          <a:p>
            <a:pPr lvl="1">
              <a:buClr>
                <a:schemeClr val="tx1"/>
              </a:buClr>
            </a:pPr>
            <a:r>
              <a:rPr lang="fr-CA" sz="2000" dirty="0" smtClean="0">
                <a:solidFill>
                  <a:srgbClr val="D6C22A"/>
                </a:solidFill>
              </a:rPr>
              <a:t>Avoir terminé et réussi sa 2</a:t>
            </a:r>
            <a:r>
              <a:rPr lang="fr-CA" sz="2000" baseline="30000" dirty="0" smtClean="0">
                <a:solidFill>
                  <a:srgbClr val="D6C22A"/>
                </a:solidFill>
              </a:rPr>
              <a:t>e</a:t>
            </a:r>
            <a:r>
              <a:rPr lang="fr-CA" sz="2000" dirty="0" smtClean="0">
                <a:solidFill>
                  <a:srgbClr val="D6C22A"/>
                </a:solidFill>
              </a:rPr>
              <a:t> année du 3</a:t>
            </a:r>
            <a:r>
              <a:rPr lang="fr-CA" sz="2000" baseline="30000" dirty="0" smtClean="0">
                <a:solidFill>
                  <a:srgbClr val="D6C22A"/>
                </a:solidFill>
              </a:rPr>
              <a:t>e</a:t>
            </a:r>
            <a:r>
              <a:rPr lang="fr-CA" sz="2000" dirty="0" smtClean="0">
                <a:solidFill>
                  <a:srgbClr val="D6C22A"/>
                </a:solidFill>
              </a:rPr>
              <a:t> cycle primaire.</a:t>
            </a:r>
          </a:p>
          <a:p>
            <a:pPr lvl="1">
              <a:buClr>
                <a:schemeClr val="tx1"/>
              </a:buClr>
            </a:pPr>
            <a:r>
              <a:rPr lang="fr-CA" sz="2000" dirty="0" smtClean="0">
                <a:solidFill>
                  <a:srgbClr val="D6C22A"/>
                </a:solidFill>
              </a:rPr>
              <a:t>Avoir le goût et le talent pour la discipline de son choix.</a:t>
            </a:r>
          </a:p>
          <a:p>
            <a:pPr lvl="1">
              <a:buClr>
                <a:schemeClr val="tx1"/>
              </a:buClr>
            </a:pPr>
            <a:r>
              <a:rPr lang="fr-CA" sz="2000" dirty="0" smtClean="0">
                <a:solidFill>
                  <a:srgbClr val="D6C22A"/>
                </a:solidFill>
              </a:rPr>
              <a:t>S’engager pour 3 ans.</a:t>
            </a:r>
            <a:endParaRPr lang="fr-CA" sz="2000" dirty="0">
              <a:solidFill>
                <a:srgbClr val="D6C2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45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52426" y="476672"/>
            <a:ext cx="8252022" cy="6120680"/>
          </a:xfrm>
        </p:spPr>
        <p:txBody>
          <a:bodyPr>
            <a:normAutofit/>
          </a:bodyPr>
          <a:lstStyle/>
          <a:p>
            <a:pPr marL="0" lvl="1" indent="0">
              <a:buClr>
                <a:schemeClr val="tx1"/>
              </a:buClr>
              <a:buNone/>
            </a:pPr>
            <a:endParaRPr lang="fr-CA" sz="2000" b="1" dirty="0" smtClean="0">
              <a:solidFill>
                <a:srgbClr val="D6C22A"/>
              </a:solidFill>
            </a:endParaRPr>
          </a:p>
          <a:p>
            <a:pPr marL="0" lvl="1" indent="0">
              <a:buClr>
                <a:schemeClr val="tx1"/>
              </a:buClr>
              <a:buNone/>
            </a:pPr>
            <a:endParaRPr lang="fr-CA" sz="2000" b="1" dirty="0">
              <a:solidFill>
                <a:srgbClr val="D6C22A"/>
              </a:solidFill>
            </a:endParaRPr>
          </a:p>
          <a:p>
            <a:pPr marL="0" lvl="1" indent="0">
              <a:buClr>
                <a:schemeClr val="tx1"/>
              </a:buClr>
              <a:buNone/>
            </a:pPr>
            <a:r>
              <a:rPr lang="fr-CA" sz="2000" b="1" dirty="0" smtClean="0">
                <a:solidFill>
                  <a:srgbClr val="D6C22A"/>
                </a:solidFill>
              </a:rPr>
              <a:t>PROCESSUS DE SÉLECTION (2 volets) </a:t>
            </a:r>
            <a:r>
              <a:rPr lang="fr-CA" sz="2000" b="1" dirty="0">
                <a:solidFill>
                  <a:srgbClr val="D6C22A"/>
                </a:solidFill>
              </a:rPr>
              <a:t>:</a:t>
            </a:r>
          </a:p>
          <a:p>
            <a:pPr lvl="1">
              <a:buClr>
                <a:schemeClr val="tx1"/>
              </a:buClr>
            </a:pPr>
            <a:r>
              <a:rPr lang="fr-CA" sz="2000" dirty="0" smtClean="0">
                <a:solidFill>
                  <a:srgbClr val="D6C22A"/>
                </a:solidFill>
              </a:rPr>
              <a:t>Un test d’aptitude pratique dans la concentration.</a:t>
            </a:r>
          </a:p>
          <a:p>
            <a:pPr lvl="1">
              <a:buClr>
                <a:schemeClr val="tx1"/>
              </a:buClr>
            </a:pPr>
            <a:r>
              <a:rPr lang="fr-CA" sz="2000" dirty="0" smtClean="0">
                <a:solidFill>
                  <a:srgbClr val="D6C22A"/>
                </a:solidFill>
              </a:rPr>
              <a:t>Le dossier scolaire – bulletin de 1</a:t>
            </a:r>
            <a:r>
              <a:rPr lang="fr-CA" sz="2000" baseline="30000" dirty="0" smtClean="0">
                <a:solidFill>
                  <a:srgbClr val="D6C22A"/>
                </a:solidFill>
              </a:rPr>
              <a:t>re</a:t>
            </a:r>
            <a:r>
              <a:rPr lang="fr-CA" sz="2000" dirty="0" smtClean="0">
                <a:solidFill>
                  <a:srgbClr val="D6C22A"/>
                </a:solidFill>
              </a:rPr>
              <a:t> année du 3</a:t>
            </a:r>
            <a:r>
              <a:rPr lang="fr-CA" sz="2000" baseline="30000" dirty="0" smtClean="0">
                <a:solidFill>
                  <a:srgbClr val="D6C22A"/>
                </a:solidFill>
              </a:rPr>
              <a:t>e</a:t>
            </a:r>
            <a:r>
              <a:rPr lang="fr-CA" sz="2000" dirty="0" smtClean="0">
                <a:solidFill>
                  <a:srgbClr val="D6C22A"/>
                </a:solidFill>
              </a:rPr>
              <a:t> cycle (5</a:t>
            </a:r>
            <a:r>
              <a:rPr lang="fr-CA" sz="2000" baseline="30000" dirty="0" smtClean="0">
                <a:solidFill>
                  <a:srgbClr val="D6C22A"/>
                </a:solidFill>
              </a:rPr>
              <a:t>e</a:t>
            </a:r>
            <a:r>
              <a:rPr lang="fr-CA" sz="2000" dirty="0" smtClean="0">
                <a:solidFill>
                  <a:srgbClr val="D6C22A"/>
                </a:solidFill>
              </a:rPr>
              <a:t> années) reçu en juin dernier.</a:t>
            </a:r>
          </a:p>
          <a:p>
            <a:pPr marL="457200" lvl="1" indent="0">
              <a:buClr>
                <a:schemeClr val="tx1"/>
              </a:buClr>
              <a:buNone/>
            </a:pPr>
            <a:endParaRPr lang="fr-CA" sz="2000" dirty="0" smtClean="0">
              <a:solidFill>
                <a:srgbClr val="D6C22A"/>
              </a:solidFill>
            </a:endParaRPr>
          </a:p>
          <a:p>
            <a:pPr>
              <a:buClr>
                <a:schemeClr val="tx1"/>
              </a:buClr>
            </a:pPr>
            <a:r>
              <a:rPr lang="fr-CA" sz="2000" b="1" dirty="0" smtClean="0">
                <a:solidFill>
                  <a:srgbClr val="D6C22A"/>
                </a:solidFill>
              </a:rPr>
              <a:t>INSCRIPTIONS EN LIGNE : </a:t>
            </a:r>
          </a:p>
          <a:p>
            <a:pPr lvl="1">
              <a:buClr>
                <a:schemeClr val="tx1"/>
              </a:buClr>
            </a:pPr>
            <a:r>
              <a:rPr lang="fr-CA" sz="2000" dirty="0" smtClean="0">
                <a:solidFill>
                  <a:schemeClr val="accent2"/>
                </a:solidFill>
              </a:rPr>
              <a:t>25 au 27 octobre 2021, </a:t>
            </a:r>
            <a:r>
              <a:rPr lang="fr-CA" sz="2000" dirty="0">
                <a:solidFill>
                  <a:schemeClr val="accent2"/>
                </a:solidFill>
              </a:rPr>
              <a:t>s</a:t>
            </a:r>
            <a:r>
              <a:rPr lang="fr-CA" sz="2000" dirty="0" smtClean="0">
                <a:solidFill>
                  <a:schemeClr val="accent2"/>
                </a:solidFill>
              </a:rPr>
              <a:t>ondage </a:t>
            </a:r>
            <a:r>
              <a:rPr lang="fr-CA" sz="2000" dirty="0" err="1" smtClean="0">
                <a:solidFill>
                  <a:schemeClr val="accent2"/>
                </a:solidFill>
              </a:rPr>
              <a:t>Forms</a:t>
            </a:r>
            <a:r>
              <a:rPr lang="fr-CA" sz="2000" dirty="0" smtClean="0">
                <a:solidFill>
                  <a:schemeClr val="accent2"/>
                </a:solidFill>
              </a:rPr>
              <a:t> sera envoyé aux parents par le biais de  l’école primaire.</a:t>
            </a:r>
          </a:p>
          <a:p>
            <a:pPr lvl="1">
              <a:buClr>
                <a:schemeClr val="tx1"/>
              </a:buClr>
            </a:pPr>
            <a:r>
              <a:rPr lang="fr-CA" sz="2000" dirty="0" smtClean="0">
                <a:solidFill>
                  <a:schemeClr val="accent2"/>
                </a:solidFill>
              </a:rPr>
              <a:t>Joindre le bulletin (fichier </a:t>
            </a:r>
            <a:r>
              <a:rPr lang="fr-CA" sz="2000" dirty="0" err="1" smtClean="0">
                <a:solidFill>
                  <a:schemeClr val="accent2"/>
                </a:solidFill>
              </a:rPr>
              <a:t>pdf</a:t>
            </a:r>
            <a:r>
              <a:rPr lang="fr-CA" sz="2000" dirty="0" smtClean="0">
                <a:solidFill>
                  <a:schemeClr val="accent2"/>
                </a:solidFill>
              </a:rPr>
              <a:t> )et le</a:t>
            </a:r>
            <a:r>
              <a:rPr lang="fr-CA" sz="2000" dirty="0">
                <a:solidFill>
                  <a:schemeClr val="accent2"/>
                </a:solidFill>
              </a:rPr>
              <a:t> p</a:t>
            </a:r>
            <a:r>
              <a:rPr lang="fr-CA" sz="2000" dirty="0" smtClean="0">
                <a:solidFill>
                  <a:schemeClr val="accent2"/>
                </a:solidFill>
              </a:rPr>
              <a:t>lan d’intervention actualisé avec les mesures d’aide inscrites, aucune photo ou vidéo.</a:t>
            </a:r>
            <a:endParaRPr lang="fr-CA" sz="2000" dirty="0">
              <a:solidFill>
                <a:srgbClr val="D6C2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04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67544" y="188640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fr-CA" sz="2700" b="1" dirty="0" smtClean="0">
                <a:solidFill>
                  <a:srgbClr val="D6C22A"/>
                </a:solidFill>
              </a:rPr>
              <a:t/>
            </a:r>
            <a:br>
              <a:rPr lang="fr-CA" sz="2700" b="1" dirty="0" smtClean="0">
                <a:solidFill>
                  <a:srgbClr val="D6C22A"/>
                </a:solidFill>
              </a:rPr>
            </a:br>
            <a:r>
              <a:rPr lang="fr-CA" sz="2700" b="1" dirty="0" smtClean="0">
                <a:solidFill>
                  <a:srgbClr val="D6C22A"/>
                </a:solidFill>
              </a:rPr>
              <a:t/>
            </a:r>
            <a:br>
              <a:rPr lang="fr-CA" sz="2700" b="1" dirty="0" smtClean="0">
                <a:solidFill>
                  <a:srgbClr val="D6C22A"/>
                </a:solidFill>
              </a:rPr>
            </a:br>
            <a:endParaRPr lang="fr-CA" b="1" dirty="0">
              <a:solidFill>
                <a:srgbClr val="D6C22A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67544" y="188640"/>
            <a:ext cx="8229600" cy="6408712"/>
          </a:xfrm>
        </p:spPr>
        <p:txBody>
          <a:bodyPr>
            <a:normAutofit fontScale="32500" lnSpcReduction="20000"/>
          </a:bodyPr>
          <a:lstStyle/>
          <a:p>
            <a:pPr marL="36576" indent="0">
              <a:buNone/>
            </a:pPr>
            <a:endParaRPr lang="fr-CA" sz="2500" b="1" u="sng" dirty="0" smtClean="0">
              <a:solidFill>
                <a:srgbClr val="D6C22A"/>
              </a:solidFill>
            </a:endParaRPr>
          </a:p>
          <a:p>
            <a:pPr marL="36576" indent="0">
              <a:buNone/>
            </a:pPr>
            <a:r>
              <a:rPr lang="fr-CA" sz="3400" b="1" u="sng" dirty="0" smtClean="0">
                <a:solidFill>
                  <a:srgbClr val="D6C22A"/>
                </a:solidFill>
              </a:rPr>
              <a:t>Le</a:t>
            </a:r>
            <a:r>
              <a:rPr lang="fr-CA" sz="3400" u="sng" dirty="0" smtClean="0">
                <a:solidFill>
                  <a:srgbClr val="D6C22A"/>
                </a:solidFill>
              </a:rPr>
              <a:t> </a:t>
            </a:r>
            <a:r>
              <a:rPr lang="fr-CA" sz="3400" b="1" u="sng" dirty="0" smtClean="0">
                <a:solidFill>
                  <a:schemeClr val="accent2"/>
                </a:solidFill>
              </a:rPr>
              <a:t>vendredi 12 novembre 2021 (Journée pédagogique)</a:t>
            </a:r>
          </a:p>
          <a:p>
            <a:pPr marL="36576" indent="0">
              <a:buNone/>
            </a:pPr>
            <a:endParaRPr lang="fr-CA" sz="3400" b="1" u="sng" dirty="0" smtClean="0">
              <a:solidFill>
                <a:schemeClr val="accent2"/>
              </a:solidFill>
            </a:endParaRPr>
          </a:p>
          <a:p>
            <a:r>
              <a:rPr lang="fr-CA" sz="3400" b="1" dirty="0" smtClean="0">
                <a:solidFill>
                  <a:schemeClr val="accent2"/>
                </a:solidFill>
              </a:rPr>
              <a:t>AM : </a:t>
            </a:r>
            <a:r>
              <a:rPr lang="fr-CA" sz="3400" b="1" u="sng" dirty="0" smtClean="0">
                <a:solidFill>
                  <a:schemeClr val="accent2"/>
                </a:solidFill>
              </a:rPr>
              <a:t>Activités sportives et Basketball : 8 h à 12 h 30</a:t>
            </a:r>
            <a:r>
              <a:rPr lang="fr-CA" sz="3400" b="1" dirty="0" smtClean="0">
                <a:solidFill>
                  <a:schemeClr val="accent2"/>
                </a:solidFill>
              </a:rPr>
              <a:t> </a:t>
            </a:r>
          </a:p>
          <a:p>
            <a:pPr marL="36576" indent="0" algn="just">
              <a:buNone/>
            </a:pPr>
            <a:r>
              <a:rPr lang="fr-CA" sz="3400" b="1" dirty="0" smtClean="0">
                <a:solidFill>
                  <a:schemeClr val="accent2"/>
                </a:solidFill>
              </a:rPr>
              <a:t>Rendez-vous de 45 minutes en avant-midi. Les élèves entreront par la porte 15 et sortiront par la porte 12 pour rejoindre leurs parents au débarcadère. </a:t>
            </a:r>
          </a:p>
          <a:p>
            <a:pPr marL="36576" indent="0" algn="just">
              <a:buNone/>
            </a:pPr>
            <a:endParaRPr lang="fr-CA" sz="3400" b="1" dirty="0" smtClean="0">
              <a:solidFill>
                <a:schemeClr val="accent2"/>
              </a:solidFill>
            </a:endParaRPr>
          </a:p>
          <a:p>
            <a:pPr marL="36576" indent="0" algn="just">
              <a:buNone/>
            </a:pPr>
            <a:r>
              <a:rPr lang="fr-CA" sz="3400" b="1" dirty="0" smtClean="0">
                <a:solidFill>
                  <a:srgbClr val="D6C22A"/>
                </a:solidFill>
              </a:rPr>
              <a:t>PM :</a:t>
            </a:r>
            <a:r>
              <a:rPr lang="fr-CA" sz="3400" dirty="0" smtClean="0">
                <a:solidFill>
                  <a:srgbClr val="D6C22A"/>
                </a:solidFill>
              </a:rPr>
              <a:t> </a:t>
            </a:r>
            <a:r>
              <a:rPr lang="fr-CA" sz="3400" b="1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Sciences mathématiques </a:t>
            </a:r>
            <a:r>
              <a:rPr lang="fr-CA" sz="3400" b="1" u="sng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13 h à 14 h 30</a:t>
            </a:r>
          </a:p>
          <a:p>
            <a:pPr marL="0" lvl="1" indent="0">
              <a:spcBef>
                <a:spcPts val="1200"/>
              </a:spcBef>
              <a:buClr>
                <a:schemeClr val="accent5"/>
              </a:buClr>
              <a:buNone/>
            </a:pPr>
            <a:r>
              <a:rPr lang="fr-CA" sz="3400" b="1" dirty="0" smtClean="0">
                <a:solidFill>
                  <a:schemeClr val="accent2"/>
                </a:solidFill>
              </a:rPr>
              <a:t>Examens </a:t>
            </a:r>
            <a:r>
              <a:rPr lang="fr-CA" sz="3400" b="1" dirty="0">
                <a:solidFill>
                  <a:schemeClr val="accent2"/>
                </a:solidFill>
              </a:rPr>
              <a:t>à la cafétéria .</a:t>
            </a:r>
            <a:r>
              <a:rPr lang="fr-CA" sz="3400" b="1" dirty="0" smtClean="0">
                <a:solidFill>
                  <a:schemeClr val="accent2"/>
                </a:solidFill>
              </a:rPr>
              <a:t> </a:t>
            </a:r>
            <a:r>
              <a:rPr lang="fr-CA" sz="3400" b="1" dirty="0" smtClean="0">
                <a:solidFill>
                  <a:srgbClr val="D6C22A"/>
                </a:solidFill>
              </a:rPr>
              <a:t>L’école fournira le crayon HB et la gomme à effacer. Les élèves entreront et sortiront par les portes 9 et 10 au débarcadère.</a:t>
            </a:r>
            <a:endParaRPr lang="fr-CA" sz="3400" b="1" dirty="0">
              <a:solidFill>
                <a:schemeClr val="accent2"/>
              </a:solidFill>
            </a:endParaRPr>
          </a:p>
          <a:p>
            <a:pPr marL="0" lvl="1" indent="0">
              <a:spcBef>
                <a:spcPts val="1200"/>
              </a:spcBef>
              <a:buClr>
                <a:schemeClr val="accent5"/>
              </a:buClr>
              <a:buNone/>
            </a:pPr>
            <a:r>
              <a:rPr lang="fr-CA" sz="3400" b="1" dirty="0" smtClean="0">
                <a:solidFill>
                  <a:schemeClr val="accent2"/>
                </a:solidFill>
              </a:rPr>
              <a:t>*</a:t>
            </a:r>
            <a:r>
              <a:rPr lang="fr-CA" sz="3400" b="1" dirty="0">
                <a:solidFill>
                  <a:schemeClr val="accent2"/>
                </a:solidFill>
              </a:rPr>
              <a:t> </a:t>
            </a:r>
            <a:r>
              <a:rPr lang="fr-CA" sz="3400" b="1" dirty="0" smtClean="0">
                <a:solidFill>
                  <a:schemeClr val="accent2"/>
                </a:solidFill>
              </a:rPr>
              <a:t>Il est interdit d’utiliser calculatrice, dictionnaire et autres documents de référence.</a:t>
            </a:r>
          </a:p>
          <a:p>
            <a:pPr marL="0" lvl="1" indent="0">
              <a:spcBef>
                <a:spcPts val="1200"/>
              </a:spcBef>
              <a:buClr>
                <a:schemeClr val="accent5"/>
              </a:buClr>
              <a:buNone/>
            </a:pPr>
            <a:endParaRPr lang="fr-CA" sz="3400" b="1" dirty="0" smtClean="0">
              <a:solidFill>
                <a:schemeClr val="accent2"/>
              </a:solidFill>
            </a:endParaRPr>
          </a:p>
          <a:p>
            <a:pPr marL="0" lvl="1" indent="0">
              <a:spcBef>
                <a:spcPts val="1200"/>
              </a:spcBef>
              <a:buClr>
                <a:schemeClr val="accent5"/>
              </a:buClr>
              <a:buNone/>
            </a:pPr>
            <a:r>
              <a:rPr lang="fr-CA" sz="3400" b="1" u="sng" dirty="0" smtClean="0">
                <a:solidFill>
                  <a:srgbClr val="D6C22A"/>
                </a:solidFill>
              </a:rPr>
              <a:t>Le samedi 13</a:t>
            </a:r>
            <a:r>
              <a:rPr lang="fr-CA" sz="3400" b="1" u="sng" dirty="0" smtClean="0">
                <a:solidFill>
                  <a:schemeClr val="accent2"/>
                </a:solidFill>
              </a:rPr>
              <a:t> novembre 2021</a:t>
            </a:r>
          </a:p>
          <a:p>
            <a:r>
              <a:rPr lang="fr-CA" sz="3400" b="1" dirty="0" smtClean="0">
                <a:solidFill>
                  <a:schemeClr val="accent2"/>
                </a:solidFill>
              </a:rPr>
              <a:t>AM :  </a:t>
            </a:r>
            <a:r>
              <a:rPr lang="fr-CA" sz="3400" b="1" u="sng" dirty="0" smtClean="0">
                <a:solidFill>
                  <a:schemeClr val="accent2"/>
                </a:solidFill>
              </a:rPr>
              <a:t>Arts plastiques : 8 h à 10 h</a:t>
            </a:r>
            <a:r>
              <a:rPr lang="fr-CA" sz="3400" b="1" dirty="0" smtClean="0">
                <a:solidFill>
                  <a:schemeClr val="accent2"/>
                </a:solidFill>
              </a:rPr>
              <a:t> </a:t>
            </a:r>
          </a:p>
          <a:p>
            <a:pPr marL="36576" indent="0">
              <a:buNone/>
            </a:pPr>
            <a:r>
              <a:rPr lang="fr-CA" sz="3400" b="1" dirty="0" smtClean="0">
                <a:solidFill>
                  <a:schemeClr val="accent2"/>
                </a:solidFill>
              </a:rPr>
              <a:t>Production artistique. Les élèves entreront et sortiront par les portes 9 et 10 au débarcadère.</a:t>
            </a:r>
          </a:p>
          <a:p>
            <a:pPr marL="36576" indent="0">
              <a:buNone/>
            </a:pPr>
            <a:endParaRPr lang="fr-CA" sz="3400" b="1" dirty="0" smtClean="0">
              <a:solidFill>
                <a:schemeClr val="accent2"/>
              </a:solidFill>
            </a:endParaRPr>
          </a:p>
          <a:p>
            <a:r>
              <a:rPr lang="fr-CA" sz="3400" b="1" u="sng" dirty="0" smtClean="0">
                <a:solidFill>
                  <a:schemeClr val="accent2"/>
                </a:solidFill>
              </a:rPr>
              <a:t>Danse : 8 h  à 12 h 30</a:t>
            </a:r>
          </a:p>
          <a:p>
            <a:pPr marL="36576" indent="0">
              <a:buNone/>
            </a:pPr>
            <a:r>
              <a:rPr lang="fr-CA" sz="3400" b="1" dirty="0" smtClean="0">
                <a:solidFill>
                  <a:schemeClr val="accent2"/>
                </a:solidFill>
              </a:rPr>
              <a:t>Chorégraphie </a:t>
            </a:r>
            <a:r>
              <a:rPr lang="fr-CA" sz="3400" b="1" dirty="0" smtClean="0">
                <a:solidFill>
                  <a:schemeClr val="accent2"/>
                </a:solidFill>
              </a:rPr>
              <a:t>: Une vidéo sera</a:t>
            </a:r>
            <a:r>
              <a:rPr lang="fr-CA" sz="3400" b="1" dirty="0" smtClean="0">
                <a:solidFill>
                  <a:schemeClr val="accent2"/>
                </a:solidFill>
              </a:rPr>
              <a:t> </a:t>
            </a:r>
            <a:r>
              <a:rPr lang="fr-CA" sz="3400" b="1" dirty="0" smtClean="0">
                <a:solidFill>
                  <a:schemeClr val="accent2"/>
                </a:solidFill>
              </a:rPr>
              <a:t>disponible pour la préparation à compter du 1</a:t>
            </a:r>
            <a:r>
              <a:rPr lang="fr-CA" sz="3400" b="1" baseline="30000" dirty="0" smtClean="0">
                <a:solidFill>
                  <a:schemeClr val="accent2"/>
                </a:solidFill>
              </a:rPr>
              <a:t>er</a:t>
            </a:r>
            <a:r>
              <a:rPr lang="fr-CA" sz="3400" b="1" dirty="0" smtClean="0">
                <a:solidFill>
                  <a:schemeClr val="accent2"/>
                </a:solidFill>
              </a:rPr>
              <a:t> novembre 2021 sur le site web de l’école. Les élèves entreront et sortiront par la porte 31.</a:t>
            </a:r>
          </a:p>
          <a:p>
            <a:pPr marL="36576" indent="0">
              <a:buNone/>
            </a:pPr>
            <a:endParaRPr lang="fr-CA" sz="3400" b="1" dirty="0" smtClean="0">
              <a:solidFill>
                <a:schemeClr val="accent2"/>
              </a:solidFill>
            </a:endParaRPr>
          </a:p>
          <a:p>
            <a:r>
              <a:rPr lang="fr-CA" sz="3400" b="1" dirty="0" smtClean="0">
                <a:solidFill>
                  <a:schemeClr val="accent2"/>
                </a:solidFill>
              </a:rPr>
              <a:t> </a:t>
            </a:r>
            <a:r>
              <a:rPr lang="fr-CA" sz="3400" b="1" u="sng" dirty="0" smtClean="0">
                <a:solidFill>
                  <a:schemeClr val="accent2"/>
                </a:solidFill>
              </a:rPr>
              <a:t>Art dramatique : 8 h 12 h 30</a:t>
            </a:r>
          </a:p>
          <a:p>
            <a:pPr marL="36576" indent="0">
              <a:buNone/>
            </a:pPr>
            <a:r>
              <a:rPr lang="fr-CA" sz="3400" b="1" dirty="0" smtClean="0">
                <a:solidFill>
                  <a:schemeClr val="accent2"/>
                </a:solidFill>
              </a:rPr>
              <a:t>Interprétation d’un </a:t>
            </a:r>
            <a:r>
              <a:rPr lang="fr-CA" sz="3400" b="1" dirty="0" smtClean="0">
                <a:solidFill>
                  <a:schemeClr val="accent2"/>
                </a:solidFill>
              </a:rPr>
              <a:t>texte : Un document sera </a:t>
            </a:r>
            <a:r>
              <a:rPr lang="fr-CA" sz="3400" b="1" dirty="0" smtClean="0">
                <a:solidFill>
                  <a:schemeClr val="accent2"/>
                </a:solidFill>
              </a:rPr>
              <a:t>disponible pour la préparation à compter du 1</a:t>
            </a:r>
            <a:r>
              <a:rPr lang="fr-CA" sz="3400" b="1" baseline="30000" dirty="0" smtClean="0">
                <a:solidFill>
                  <a:schemeClr val="accent2"/>
                </a:solidFill>
              </a:rPr>
              <a:t>er</a:t>
            </a:r>
            <a:r>
              <a:rPr lang="fr-CA" sz="3400" b="1" dirty="0" smtClean="0">
                <a:solidFill>
                  <a:schemeClr val="accent2"/>
                </a:solidFill>
              </a:rPr>
              <a:t> novembre 2021 sur le site web de l’école. Les élèves entreront et sortiront par les portes 9 et 10 au débarcadère.</a:t>
            </a:r>
            <a:endParaRPr lang="fr-CA" sz="3400" b="1" dirty="0">
              <a:solidFill>
                <a:schemeClr val="accent2"/>
              </a:solidFill>
            </a:endParaRPr>
          </a:p>
          <a:p>
            <a:pPr marL="36576" indent="0">
              <a:buNone/>
            </a:pPr>
            <a:endParaRPr lang="fr-CA" sz="3400" b="1" dirty="0" smtClean="0">
              <a:solidFill>
                <a:schemeClr val="accent2"/>
              </a:solidFill>
            </a:endParaRPr>
          </a:p>
          <a:p>
            <a:r>
              <a:rPr lang="fr-CA" sz="3400" b="1" u="sng" dirty="0" smtClean="0">
                <a:solidFill>
                  <a:schemeClr val="accent2"/>
                </a:solidFill>
              </a:rPr>
              <a:t>Musique :  8 h à 12 h 30</a:t>
            </a:r>
          </a:p>
          <a:p>
            <a:pPr marL="36576" indent="0">
              <a:buNone/>
            </a:pPr>
            <a:r>
              <a:rPr lang="fr-CA" sz="3400" b="1" dirty="0" smtClean="0">
                <a:solidFill>
                  <a:schemeClr val="accent2"/>
                </a:solidFill>
              </a:rPr>
              <a:t>Les  auditions auront lien </a:t>
            </a:r>
            <a:r>
              <a:rPr lang="fr-CA" sz="3400" b="1" dirty="0" smtClean="0">
                <a:solidFill>
                  <a:schemeClr val="accent2"/>
                </a:solidFill>
              </a:rPr>
              <a:t>en avant-midi sur rendez-vous. Les élèves entreront et sortiront par la porte 4, à l’auditorium.</a:t>
            </a:r>
          </a:p>
          <a:p>
            <a:pPr marL="36576" indent="0">
              <a:buNone/>
            </a:pPr>
            <a:endParaRPr lang="fr-CA" sz="3400" b="1" dirty="0">
              <a:solidFill>
                <a:schemeClr val="accent2"/>
              </a:solidFill>
            </a:endParaRPr>
          </a:p>
          <a:p>
            <a:pPr marL="36576" indent="0">
              <a:buNone/>
            </a:pPr>
            <a:endParaRPr lang="fr-CA" sz="2500" b="1" dirty="0" smtClean="0">
              <a:solidFill>
                <a:schemeClr val="accent2"/>
              </a:solidFill>
            </a:endParaRPr>
          </a:p>
          <a:p>
            <a:pPr marL="36576" indent="0">
              <a:buNone/>
            </a:pPr>
            <a:endParaRPr lang="fr-CA" sz="2500" b="1" dirty="0">
              <a:solidFill>
                <a:schemeClr val="accent2"/>
              </a:solidFill>
            </a:endParaRPr>
          </a:p>
          <a:p>
            <a:pPr marL="36576" indent="0">
              <a:buNone/>
            </a:pPr>
            <a:endParaRPr lang="fr-CA" sz="1700" b="1" dirty="0" smtClean="0">
              <a:solidFill>
                <a:schemeClr val="accent2"/>
              </a:solidFill>
            </a:endParaRPr>
          </a:p>
          <a:p>
            <a:pPr marL="36576" indent="0">
              <a:buNone/>
            </a:pPr>
            <a:endParaRPr lang="fr-CA" sz="1700" b="1" dirty="0" smtClean="0">
              <a:solidFill>
                <a:schemeClr val="accent2"/>
              </a:solidFill>
            </a:endParaRPr>
          </a:p>
          <a:p>
            <a:pPr marL="36576" indent="0" algn="ctr">
              <a:buNone/>
            </a:pPr>
            <a:r>
              <a:rPr lang="fr-CA" sz="2900" b="1" dirty="0" smtClean="0">
                <a:solidFill>
                  <a:srgbClr val="D6C22A"/>
                </a:solidFill>
              </a:rPr>
              <a:t>NOTES :</a:t>
            </a:r>
          </a:p>
          <a:p>
            <a:pPr marL="36576" indent="0" algn="ctr">
              <a:buNone/>
            </a:pPr>
            <a:r>
              <a:rPr lang="fr-CA" sz="2900" b="1" dirty="0" smtClean="0">
                <a:solidFill>
                  <a:srgbClr val="D6C22A"/>
                </a:solidFill>
              </a:rPr>
              <a:t> LES </a:t>
            </a:r>
            <a:r>
              <a:rPr lang="fr-CA" sz="2900" b="1" dirty="0">
                <a:solidFill>
                  <a:srgbClr val="D6C22A"/>
                </a:solidFill>
              </a:rPr>
              <a:t>PARENTS RECEVRONT UNE CONVOCATION PAR </a:t>
            </a:r>
            <a:r>
              <a:rPr lang="fr-CA" sz="2900" b="1" dirty="0" smtClean="0">
                <a:solidFill>
                  <a:srgbClr val="D6C22A"/>
                </a:solidFill>
              </a:rPr>
              <a:t>COURRIEL, </a:t>
            </a:r>
          </a:p>
          <a:p>
            <a:pPr marL="36576" indent="0" algn="ctr">
              <a:buNone/>
            </a:pPr>
            <a:r>
              <a:rPr lang="fr-CA" sz="2900" b="1" dirty="0" smtClean="0">
                <a:solidFill>
                  <a:srgbClr val="D6C22A"/>
                </a:solidFill>
              </a:rPr>
              <a:t>LE 4 NOVEMBRE 2021</a:t>
            </a:r>
            <a:r>
              <a:rPr lang="fr-CA" sz="2900" b="1" dirty="0">
                <a:solidFill>
                  <a:srgbClr val="D6C22A"/>
                </a:solidFill>
              </a:rPr>
              <a:t/>
            </a:r>
            <a:br>
              <a:rPr lang="fr-CA" sz="2900" b="1" dirty="0">
                <a:solidFill>
                  <a:srgbClr val="D6C22A"/>
                </a:solidFill>
              </a:rPr>
            </a:br>
            <a:r>
              <a:rPr lang="fr-CA" sz="2900" b="1" dirty="0">
                <a:solidFill>
                  <a:srgbClr val="D6C22A"/>
                </a:solidFill>
              </a:rPr>
              <a:t>LES PARENTS DOIVENT DEMEURER À L’EXTÉRIEUR POUR ATTENDRE LEUR </a:t>
            </a:r>
            <a:r>
              <a:rPr lang="fr-CA" sz="2900" b="1" dirty="0" smtClean="0">
                <a:solidFill>
                  <a:srgbClr val="D6C22A"/>
                </a:solidFill>
              </a:rPr>
              <a:t>ENFANT.</a:t>
            </a:r>
            <a:r>
              <a:rPr lang="fr-CA" sz="2900" b="1" dirty="0">
                <a:solidFill>
                  <a:srgbClr val="D6C22A"/>
                </a:solidFill>
              </a:rPr>
              <a:t/>
            </a:r>
            <a:br>
              <a:rPr lang="fr-CA" sz="2900" b="1" dirty="0">
                <a:solidFill>
                  <a:srgbClr val="D6C22A"/>
                </a:solidFill>
              </a:rPr>
            </a:br>
            <a:r>
              <a:rPr lang="fr-CA" sz="2900" b="1" dirty="0">
                <a:solidFill>
                  <a:srgbClr val="D6C22A"/>
                </a:solidFill>
              </a:rPr>
              <a:t/>
            </a:r>
            <a:br>
              <a:rPr lang="fr-CA" sz="2900" b="1" dirty="0">
                <a:solidFill>
                  <a:srgbClr val="D6C22A"/>
                </a:solidFill>
              </a:rPr>
            </a:br>
            <a:endParaRPr lang="fr-CA" sz="2900" b="1" dirty="0">
              <a:solidFill>
                <a:schemeClr val="accent2"/>
              </a:solidFill>
            </a:endParaRPr>
          </a:p>
          <a:p>
            <a:pPr marL="36576" indent="0">
              <a:buNone/>
            </a:pPr>
            <a:endParaRPr lang="fr-CA" sz="1400" b="1" dirty="0" smtClean="0">
              <a:solidFill>
                <a:schemeClr val="accent2"/>
              </a:solidFill>
            </a:endParaRPr>
          </a:p>
          <a:p>
            <a:endParaRPr lang="fr-CA" sz="2000" dirty="0" smtClean="0">
              <a:solidFill>
                <a:srgbClr val="D6C2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462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fr-CA" b="1" dirty="0" smtClean="0">
                <a:solidFill>
                  <a:srgbClr val="D6C22A"/>
                </a:solidFill>
              </a:rPr>
              <a:t>INFORMATIONS IMPORTANTES</a:t>
            </a:r>
            <a:endParaRPr lang="fr-CA" b="1" dirty="0">
              <a:solidFill>
                <a:srgbClr val="D6C22A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5536" y="1340768"/>
            <a:ext cx="8229600" cy="4997151"/>
          </a:xfrm>
          <a:noFill/>
        </p:spPr>
        <p:txBody>
          <a:bodyPr>
            <a:normAutofit/>
          </a:bodyPr>
          <a:lstStyle/>
          <a:p>
            <a:pPr marL="36576" indent="0">
              <a:buNone/>
            </a:pPr>
            <a:endParaRPr lang="fr-CA" sz="1400" dirty="0" smtClean="0"/>
          </a:p>
          <a:p>
            <a:r>
              <a:rPr lang="fr-CA" sz="2000" dirty="0" smtClean="0">
                <a:solidFill>
                  <a:srgbClr val="D6C22A"/>
                </a:solidFill>
              </a:rPr>
              <a:t>Transport - Frais</a:t>
            </a:r>
          </a:p>
          <a:p>
            <a:endParaRPr lang="fr-CA" sz="2000" dirty="0" smtClean="0">
              <a:solidFill>
                <a:srgbClr val="D6C22A"/>
              </a:solidFill>
            </a:endParaRPr>
          </a:p>
          <a:p>
            <a:r>
              <a:rPr lang="fr-CA" sz="2000" dirty="0" smtClean="0">
                <a:solidFill>
                  <a:srgbClr val="D6C22A"/>
                </a:solidFill>
              </a:rPr>
              <a:t>Vie parascolaire</a:t>
            </a:r>
          </a:p>
          <a:p>
            <a:pPr marL="36576" indent="0">
              <a:buNone/>
            </a:pPr>
            <a:endParaRPr lang="fr-CA" sz="2000" dirty="0" smtClean="0">
              <a:solidFill>
                <a:srgbClr val="D6C22A"/>
              </a:solidFill>
            </a:endParaRPr>
          </a:p>
          <a:p>
            <a:r>
              <a:rPr lang="fr-CA" sz="2000" dirty="0" smtClean="0">
                <a:solidFill>
                  <a:srgbClr val="D6C22A"/>
                </a:solidFill>
              </a:rPr>
              <a:t>Les résultats seront envoyés par courriel à compter de la semaine du 13 au 17 décembre 2021,</a:t>
            </a:r>
          </a:p>
          <a:p>
            <a:pPr marL="36576" indent="0">
              <a:buNone/>
            </a:pPr>
            <a:endParaRPr lang="fr-CA" sz="2000" dirty="0" smtClean="0">
              <a:solidFill>
                <a:srgbClr val="D6C22A"/>
              </a:solidFill>
            </a:endParaRPr>
          </a:p>
          <a:p>
            <a:r>
              <a:rPr lang="fr-CA" sz="2000" dirty="0" smtClean="0">
                <a:solidFill>
                  <a:srgbClr val="D6C22A"/>
                </a:solidFill>
              </a:rPr>
              <a:t>Suivi des résultats : </a:t>
            </a:r>
            <a:r>
              <a:rPr lang="fr-CA" sz="2000" b="1" dirty="0" smtClean="0">
                <a:solidFill>
                  <a:srgbClr val="FF0000"/>
                </a:solidFill>
              </a:rPr>
              <a:t>Dépôt obligatoire de 100 $ par virement </a:t>
            </a:r>
            <a:r>
              <a:rPr lang="fr-CA" sz="2000" b="1" dirty="0" err="1" smtClean="0">
                <a:solidFill>
                  <a:srgbClr val="FF0000"/>
                </a:solidFill>
              </a:rPr>
              <a:t>Interac</a:t>
            </a:r>
            <a:r>
              <a:rPr lang="fr-CA" sz="2000" b="1" dirty="0" smtClean="0">
                <a:solidFill>
                  <a:srgbClr val="FF0000"/>
                </a:solidFill>
              </a:rPr>
              <a:t> </a:t>
            </a:r>
            <a:r>
              <a:rPr lang="fr-CA" sz="2000" dirty="0" smtClean="0">
                <a:solidFill>
                  <a:srgbClr val="D6C22A"/>
                </a:solidFill>
              </a:rPr>
              <a:t>au plus tard le </a:t>
            </a:r>
            <a:r>
              <a:rPr lang="fr-CA" sz="2000" b="1" dirty="0" smtClean="0">
                <a:solidFill>
                  <a:srgbClr val="FF0000"/>
                </a:solidFill>
              </a:rPr>
              <a:t>23 décembre 2021 à 15 h 30 </a:t>
            </a:r>
            <a:r>
              <a:rPr lang="fr-CA" sz="2000" dirty="0" smtClean="0">
                <a:solidFill>
                  <a:srgbClr val="D6C22A"/>
                </a:solidFill>
              </a:rPr>
              <a:t>pour confirmer l’acceptation sans quoi la place de l’élève ne sera pas réservée.</a:t>
            </a:r>
          </a:p>
          <a:p>
            <a:pPr marL="0" lvl="1" indent="0">
              <a:spcBef>
                <a:spcPts val="1200"/>
              </a:spcBef>
              <a:buClr>
                <a:schemeClr val="accent5"/>
              </a:buClr>
              <a:buNone/>
            </a:pPr>
            <a:r>
              <a:rPr lang="fr-CA" sz="2000" dirty="0" smtClean="0">
                <a:solidFill>
                  <a:srgbClr val="D6C22A"/>
                </a:solidFill>
              </a:rPr>
              <a:t>Coût </a:t>
            </a:r>
            <a:r>
              <a:rPr lang="fr-CA" sz="2000" dirty="0">
                <a:solidFill>
                  <a:srgbClr val="D6C22A"/>
                </a:solidFill>
              </a:rPr>
              <a:t>à payer pour les frais d’activités et matériel spécialisé </a:t>
            </a:r>
            <a:r>
              <a:rPr lang="fr-CA" sz="2000" b="1" dirty="0" smtClean="0">
                <a:solidFill>
                  <a:schemeClr val="accent2"/>
                </a:solidFill>
              </a:rPr>
              <a:t>(400 </a:t>
            </a:r>
            <a:r>
              <a:rPr lang="fr-CA" sz="2000" b="1" dirty="0">
                <a:solidFill>
                  <a:schemeClr val="accent2"/>
                </a:solidFill>
              </a:rPr>
              <a:t>$ </a:t>
            </a:r>
            <a:r>
              <a:rPr lang="fr-CA" sz="2000" dirty="0">
                <a:solidFill>
                  <a:srgbClr val="D6C22A"/>
                </a:solidFill>
              </a:rPr>
              <a:t>par </a:t>
            </a:r>
            <a:r>
              <a:rPr lang="fr-CA" sz="2000" dirty="0" smtClean="0">
                <a:solidFill>
                  <a:srgbClr val="D6C22A"/>
                </a:solidFill>
              </a:rPr>
              <a:t>année par concentration) plus des </a:t>
            </a:r>
            <a:r>
              <a:rPr lang="fr-CA" sz="2000" dirty="0" smtClean="0">
                <a:solidFill>
                  <a:srgbClr val="D6C22A"/>
                </a:solidFill>
              </a:rPr>
              <a:t>frais de 111 $ </a:t>
            </a:r>
            <a:r>
              <a:rPr lang="fr-CA" sz="2000" dirty="0" smtClean="0">
                <a:solidFill>
                  <a:srgbClr val="D6C22A"/>
                </a:solidFill>
              </a:rPr>
              <a:t>de transport scolaire pour un  l’élève inscrit dans une école autre que son école de </a:t>
            </a:r>
            <a:r>
              <a:rPr lang="fr-CA" sz="2000" dirty="0" smtClean="0">
                <a:solidFill>
                  <a:srgbClr val="D6C22A"/>
                </a:solidFill>
              </a:rPr>
              <a:t>territoire.</a:t>
            </a:r>
            <a:endParaRPr lang="fr-CA" sz="2000" dirty="0">
              <a:solidFill>
                <a:srgbClr val="D6C2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18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fr-CA" sz="2400" b="1" dirty="0">
                <a:solidFill>
                  <a:srgbClr val="D6C22A"/>
                </a:solidFill>
              </a:rPr>
              <a:t>SEPT (7)PROGRAMMES DE CONCENTRATION</a:t>
            </a:r>
            <a:endParaRPr lang="fr-CA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342900" indent="-342900" algn="just">
              <a:buClr>
                <a:schemeClr val="tx1"/>
              </a:buClr>
              <a:buFont typeface="Webdings"/>
              <a:buChar char="4"/>
            </a:pPr>
            <a:r>
              <a:rPr lang="fr-CA" sz="2100" i="1" dirty="0">
                <a:solidFill>
                  <a:srgbClr val="D6C22A"/>
                </a:solidFill>
                <a:sym typeface="Webdings"/>
              </a:rPr>
              <a:t>Activités sportives		</a:t>
            </a:r>
            <a:r>
              <a:rPr lang="fr-CA" sz="2100" dirty="0">
                <a:solidFill>
                  <a:srgbClr val="D6C22A"/>
                </a:solidFill>
                <a:sym typeface="Webdings"/>
              </a:rPr>
              <a:t></a:t>
            </a:r>
            <a:r>
              <a:rPr lang="fr-CA" sz="2100" i="1" dirty="0">
                <a:solidFill>
                  <a:srgbClr val="D6C22A"/>
                </a:solidFill>
                <a:sym typeface="Webdings"/>
              </a:rPr>
              <a:t>  Danse</a:t>
            </a:r>
          </a:p>
          <a:p>
            <a:pPr marL="342900" indent="-342900" algn="just">
              <a:buClr>
                <a:schemeClr val="tx1"/>
              </a:buClr>
              <a:buFont typeface="Webdings"/>
              <a:buChar char="4"/>
            </a:pPr>
            <a:r>
              <a:rPr lang="fr-CA" sz="2100" i="1" dirty="0">
                <a:solidFill>
                  <a:srgbClr val="D6C22A"/>
                </a:solidFill>
                <a:sym typeface="Webdings"/>
              </a:rPr>
              <a:t>Basketball			</a:t>
            </a:r>
            <a:r>
              <a:rPr lang="fr-CA" sz="2100" dirty="0">
                <a:solidFill>
                  <a:srgbClr val="D6C22A"/>
                </a:solidFill>
                <a:sym typeface="Webdings"/>
              </a:rPr>
              <a:t></a:t>
            </a:r>
            <a:r>
              <a:rPr lang="fr-CA" sz="2100" i="1" dirty="0">
                <a:solidFill>
                  <a:srgbClr val="D6C22A"/>
                </a:solidFill>
                <a:sym typeface="Webdings"/>
              </a:rPr>
              <a:t>  Musique</a:t>
            </a:r>
          </a:p>
          <a:p>
            <a:pPr marL="342900" indent="-342900" algn="just">
              <a:buClr>
                <a:schemeClr val="tx1"/>
              </a:buClr>
              <a:buFont typeface="Webdings"/>
              <a:buChar char="4"/>
            </a:pPr>
            <a:r>
              <a:rPr lang="fr-CA" sz="2100" i="1" dirty="0">
                <a:solidFill>
                  <a:srgbClr val="D6C22A"/>
                </a:solidFill>
                <a:sym typeface="Webdings"/>
              </a:rPr>
              <a:t>Art dramatique		</a:t>
            </a:r>
            <a:r>
              <a:rPr lang="fr-CA" sz="2100" dirty="0">
                <a:solidFill>
                  <a:srgbClr val="D6C22A"/>
                </a:solidFill>
                <a:sym typeface="Webdings"/>
              </a:rPr>
              <a:t>  </a:t>
            </a:r>
            <a:r>
              <a:rPr lang="fr-CA" sz="2100" i="1" dirty="0">
                <a:solidFill>
                  <a:srgbClr val="D6C22A"/>
                </a:solidFill>
                <a:sym typeface="Webdings"/>
              </a:rPr>
              <a:t>Sciences-mathématiques</a:t>
            </a:r>
          </a:p>
          <a:p>
            <a:pPr marL="342900" indent="-342900" algn="just">
              <a:buClr>
                <a:schemeClr val="tx1"/>
              </a:buClr>
              <a:buFont typeface="Webdings"/>
              <a:buChar char="4"/>
            </a:pPr>
            <a:r>
              <a:rPr lang="fr-CA" sz="2100" i="1" dirty="0">
                <a:solidFill>
                  <a:srgbClr val="D6C22A"/>
                </a:solidFill>
                <a:sym typeface="Webdings"/>
              </a:rPr>
              <a:t>Arts plastiques		</a:t>
            </a:r>
            <a:endParaRPr lang="fr-CA" sz="2100" i="1" dirty="0">
              <a:solidFill>
                <a:srgbClr val="D6C22A"/>
              </a:solidFill>
            </a:endParaRPr>
          </a:p>
          <a:p>
            <a:pPr algn="just"/>
            <a:endParaRPr lang="fr-CA" sz="2100" i="1" dirty="0">
              <a:solidFill>
                <a:srgbClr val="D6C22A"/>
              </a:solidFill>
            </a:endParaRPr>
          </a:p>
          <a:p>
            <a:pPr algn="just"/>
            <a:r>
              <a:rPr lang="fr-CA" sz="2100" i="1" dirty="0">
                <a:solidFill>
                  <a:srgbClr val="D6C22A"/>
                </a:solidFill>
              </a:rPr>
              <a:t>Ces programmes, offerts aux élèves talentueux ou ayant de l’intérêt dans divers champs d’activités, répondent à des besoins particuliers et permettent à un certain nombre d’élèves d’acquérir une solide formation adaptée à leurs intérêts et aptitudes.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94053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pPr algn="ctr"/>
            <a:r>
              <a:rPr lang="fr-CA" sz="2400" b="1" u="sng" dirty="0">
                <a:solidFill>
                  <a:srgbClr val="D6C22A"/>
                </a:solidFill>
              </a:rPr>
              <a:t>Programmes de concentration et </a:t>
            </a:r>
            <a:r>
              <a:rPr lang="fr-CA" sz="2400" b="1" u="sng" dirty="0" smtClean="0">
                <a:solidFill>
                  <a:srgbClr val="D6C22A"/>
                </a:solidFill>
              </a:rPr>
              <a:t>responsables</a:t>
            </a:r>
            <a:endParaRPr lang="fr-CA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just"/>
            <a:r>
              <a:rPr lang="fr-CA" sz="1800" dirty="0">
                <a:solidFill>
                  <a:srgbClr val="D6C22A"/>
                </a:solidFill>
              </a:rPr>
              <a:t>ACTIVITÉS SPORTIVES	</a:t>
            </a:r>
            <a:r>
              <a:rPr lang="fr-CA" sz="1800" dirty="0" smtClean="0">
                <a:solidFill>
                  <a:srgbClr val="D6C22A"/>
                </a:solidFill>
              </a:rPr>
              <a:t>Nicolas </a:t>
            </a:r>
            <a:r>
              <a:rPr lang="fr-CA" sz="1800" dirty="0">
                <a:solidFill>
                  <a:srgbClr val="D6C22A"/>
                </a:solidFill>
              </a:rPr>
              <a:t>St-Louis	   </a:t>
            </a:r>
            <a:endParaRPr lang="fr-CA" sz="1800" dirty="0" smtClean="0">
              <a:solidFill>
                <a:srgbClr val="D6C22A"/>
              </a:solidFill>
            </a:endParaRPr>
          </a:p>
          <a:p>
            <a:pPr algn="just"/>
            <a:r>
              <a:rPr lang="fr-CA" sz="1800" dirty="0" smtClean="0">
                <a:solidFill>
                  <a:srgbClr val="D6C22A"/>
                </a:solidFill>
              </a:rPr>
              <a:t>BASKETBALL		Jean Duchesne	   </a:t>
            </a:r>
            <a:endParaRPr lang="fr-CA" sz="1800" dirty="0">
              <a:solidFill>
                <a:srgbClr val="D6C22A"/>
              </a:solidFill>
            </a:endParaRPr>
          </a:p>
          <a:p>
            <a:pPr algn="just"/>
            <a:r>
              <a:rPr lang="fr-CA" sz="1800" dirty="0" smtClean="0">
                <a:solidFill>
                  <a:srgbClr val="D6C22A"/>
                </a:solidFill>
              </a:rPr>
              <a:t>ART </a:t>
            </a:r>
            <a:r>
              <a:rPr lang="fr-CA" sz="1800" dirty="0">
                <a:solidFill>
                  <a:srgbClr val="D6C22A"/>
                </a:solidFill>
              </a:rPr>
              <a:t>DRAMATIQUE	</a:t>
            </a:r>
            <a:r>
              <a:rPr lang="fr-CA" sz="1800" dirty="0" smtClean="0">
                <a:solidFill>
                  <a:srgbClr val="D6C22A"/>
                </a:solidFill>
              </a:rPr>
              <a:t>	Véronique </a:t>
            </a:r>
            <a:r>
              <a:rPr lang="fr-CA" sz="1800" dirty="0">
                <a:solidFill>
                  <a:srgbClr val="D6C22A"/>
                </a:solidFill>
              </a:rPr>
              <a:t>Benoît	    </a:t>
            </a:r>
          </a:p>
          <a:p>
            <a:pPr algn="just"/>
            <a:r>
              <a:rPr lang="fr-CA" sz="1800" dirty="0">
                <a:solidFill>
                  <a:srgbClr val="D6C22A"/>
                </a:solidFill>
              </a:rPr>
              <a:t>ARTS PLASTIQUES	</a:t>
            </a:r>
            <a:r>
              <a:rPr lang="fr-CA" sz="1800" dirty="0" smtClean="0">
                <a:solidFill>
                  <a:srgbClr val="D6C22A"/>
                </a:solidFill>
              </a:rPr>
              <a:t>	Anne </a:t>
            </a:r>
            <a:r>
              <a:rPr lang="fr-CA" sz="1800" smtClean="0">
                <a:solidFill>
                  <a:srgbClr val="D6C22A"/>
                </a:solidFill>
              </a:rPr>
              <a:t>Laflamme </a:t>
            </a:r>
            <a:r>
              <a:rPr lang="fr-CA" sz="1800" dirty="0">
                <a:solidFill>
                  <a:srgbClr val="D6C22A"/>
                </a:solidFill>
              </a:rPr>
              <a:t>		    </a:t>
            </a:r>
          </a:p>
          <a:p>
            <a:pPr marL="0" indent="0" algn="just">
              <a:buNone/>
            </a:pPr>
            <a:r>
              <a:rPr lang="fr-CA" sz="1800" dirty="0">
                <a:solidFill>
                  <a:srgbClr val="D6C22A"/>
                </a:solidFill>
              </a:rPr>
              <a:t>				</a:t>
            </a:r>
            <a:r>
              <a:rPr lang="fr-CA" sz="1800" dirty="0">
                <a:solidFill>
                  <a:schemeClr val="accent2"/>
                </a:solidFill>
              </a:rPr>
              <a:t>Mylène </a:t>
            </a:r>
            <a:r>
              <a:rPr lang="fr-CA" sz="1800" dirty="0" err="1">
                <a:solidFill>
                  <a:schemeClr val="accent2"/>
                </a:solidFill>
              </a:rPr>
              <a:t>Whissel</a:t>
            </a:r>
            <a:r>
              <a:rPr lang="fr-CA" sz="1800" dirty="0">
                <a:solidFill>
                  <a:srgbClr val="D6C22A"/>
                </a:solidFill>
              </a:rPr>
              <a:t>	</a:t>
            </a:r>
            <a:r>
              <a:rPr lang="fr-CA" sz="1800" dirty="0" smtClean="0">
                <a:solidFill>
                  <a:srgbClr val="D6C22A"/>
                </a:solidFill>
              </a:rPr>
              <a:t>    </a:t>
            </a:r>
            <a:endParaRPr lang="fr-CA" sz="1800" dirty="0">
              <a:solidFill>
                <a:srgbClr val="D6C22A"/>
              </a:solidFill>
            </a:endParaRPr>
          </a:p>
          <a:p>
            <a:pPr algn="just"/>
            <a:r>
              <a:rPr lang="fr-CA" sz="1800" dirty="0">
                <a:solidFill>
                  <a:srgbClr val="D6C22A"/>
                </a:solidFill>
              </a:rPr>
              <a:t>DANSE			Pamela Poulin	   </a:t>
            </a:r>
          </a:p>
          <a:p>
            <a:pPr algn="just"/>
            <a:r>
              <a:rPr lang="fr-CA" sz="1800" dirty="0">
                <a:solidFill>
                  <a:srgbClr val="D6C22A"/>
                </a:solidFill>
              </a:rPr>
              <a:t>MUSIQUE			</a:t>
            </a:r>
            <a:r>
              <a:rPr lang="fr-CA" sz="1800" dirty="0" smtClean="0">
                <a:solidFill>
                  <a:schemeClr val="accent2"/>
                </a:solidFill>
              </a:rPr>
              <a:t>Monique Audet</a:t>
            </a:r>
            <a:r>
              <a:rPr lang="fr-CA" sz="1800" dirty="0">
                <a:solidFill>
                  <a:srgbClr val="D6C22A"/>
                </a:solidFill>
              </a:rPr>
              <a:t> </a:t>
            </a:r>
            <a:r>
              <a:rPr lang="fr-CA" sz="1800" dirty="0" smtClean="0">
                <a:solidFill>
                  <a:srgbClr val="D6C22A"/>
                </a:solidFill>
              </a:rPr>
              <a:t>et Karyne St-Pierre</a:t>
            </a:r>
            <a:r>
              <a:rPr lang="fr-CA" sz="1800" dirty="0">
                <a:solidFill>
                  <a:srgbClr val="D6C22A"/>
                </a:solidFill>
              </a:rPr>
              <a:t>	</a:t>
            </a:r>
          </a:p>
          <a:p>
            <a:pPr algn="just"/>
            <a:r>
              <a:rPr lang="fr-CA" sz="1800" dirty="0">
                <a:solidFill>
                  <a:srgbClr val="D6C22A"/>
                </a:solidFill>
              </a:rPr>
              <a:t>SCIENCES – </a:t>
            </a:r>
            <a:r>
              <a:rPr lang="fr-CA" sz="1800" dirty="0" smtClean="0">
                <a:solidFill>
                  <a:srgbClr val="D6C22A"/>
                </a:solidFill>
              </a:rPr>
              <a:t>MATHÉMATIQUES Stéphanie </a:t>
            </a:r>
            <a:r>
              <a:rPr lang="fr-CA" sz="1800" dirty="0">
                <a:solidFill>
                  <a:srgbClr val="D6C22A"/>
                </a:solidFill>
              </a:rPr>
              <a:t>La </a:t>
            </a:r>
            <a:r>
              <a:rPr lang="fr-CA" sz="1800" dirty="0" smtClean="0">
                <a:solidFill>
                  <a:srgbClr val="D6C22A"/>
                </a:solidFill>
              </a:rPr>
              <a:t>Casse et Mireille Régimbald</a:t>
            </a:r>
            <a:endParaRPr lang="fr-CA" sz="1800" dirty="0">
              <a:solidFill>
                <a:srgbClr val="D6C22A"/>
              </a:solidFill>
            </a:endParaRP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411741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2627</TotalTime>
  <Words>843</Words>
  <Application>Microsoft Office PowerPoint</Application>
  <PresentationFormat>Affichage à l'écran (4:3)</PresentationFormat>
  <Paragraphs>142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Arial Narrow</vt:lpstr>
      <vt:lpstr>Calibri</vt:lpstr>
      <vt:lpstr>Franklin Gothic Book</vt:lpstr>
      <vt:lpstr>Franklin Gothic Heavy</vt:lpstr>
      <vt:lpstr>Gregs Other Hand</vt:lpstr>
      <vt:lpstr>Tunga</vt:lpstr>
      <vt:lpstr>Webdings</vt:lpstr>
      <vt:lpstr>Wingdings 2</vt:lpstr>
      <vt:lpstr>Technique</vt:lpstr>
      <vt:lpstr>PROGRAMMEs DE CONCENTRATION  </vt:lpstr>
      <vt:lpstr>Présentation PowerPoint</vt:lpstr>
      <vt:lpstr>Grille-matières </vt:lpstr>
      <vt:lpstr>CONDITIONS D’ADMISSION</vt:lpstr>
      <vt:lpstr>Présentation PowerPoint</vt:lpstr>
      <vt:lpstr>  </vt:lpstr>
      <vt:lpstr>INFORMATIONS IMPORTANTES</vt:lpstr>
      <vt:lpstr>SEPT (7)PROGRAMMES DE CONCENTRATION</vt:lpstr>
      <vt:lpstr>Programmes de concentration et responsables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lross</dc:creator>
  <cp:lastModifiedBy>Cloutier Nancy</cp:lastModifiedBy>
  <cp:revision>111</cp:revision>
  <cp:lastPrinted>2021-10-07T17:41:43Z</cp:lastPrinted>
  <dcterms:created xsi:type="dcterms:W3CDTF">2014-09-24T13:10:57Z</dcterms:created>
  <dcterms:modified xsi:type="dcterms:W3CDTF">2021-10-14T17:38:58Z</dcterms:modified>
</cp:coreProperties>
</file>